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8288000" cy="10287000"/>
  <p:notesSz cx="6858000" cy="9144000"/>
  <p:embeddedFontLst>
    <p:embeddedFont>
      <p:font typeface="Lulu Font TH" panose="020B0604020202020204" charset="-34"/>
      <p:regular r:id="rId16"/>
    </p:embeddedFont>
    <p:embeddedFont>
      <p:font typeface="Calibri" panose="020F0502020204030204" pitchFamily="34"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0" d="100"/>
          <a:sy n="60" d="100"/>
        </p:scale>
        <p:origin x="37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10/9/2024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3.sv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4.png"/><Relationship Id="rId7"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6.pn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4.png"/><Relationship Id="rId5" Type="http://schemas.openxmlformats.org/officeDocument/2006/relationships/image" Target="../media/image3.svg"/><Relationship Id="rId10" Type="http://schemas.openxmlformats.org/officeDocument/2006/relationships/image" Target="../media/image13.png"/><Relationship Id="rId4" Type="http://schemas.openxmlformats.org/officeDocument/2006/relationships/image" Target="../media/image2.png"/><Relationship Id="rId9" Type="http://schemas.openxmlformats.org/officeDocument/2006/relationships/image" Target="../media/image6.png"/><Relationship Id="rId14"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6.pn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4.png"/><Relationship Id="rId5" Type="http://schemas.openxmlformats.org/officeDocument/2006/relationships/image" Target="../media/image3.svg"/><Relationship Id="rId10" Type="http://schemas.openxmlformats.org/officeDocument/2006/relationships/image" Target="../media/image13.png"/><Relationship Id="rId4" Type="http://schemas.openxmlformats.org/officeDocument/2006/relationships/image" Target="../media/image2.png"/><Relationship Id="rId9" Type="http://schemas.openxmlformats.org/officeDocument/2006/relationships/image" Target="../media/image6.png"/><Relationship Id="rId1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24.sv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5.png"/><Relationship Id="rId3" Type="http://schemas.openxmlformats.org/officeDocument/2006/relationships/image" Target="../media/image4.png"/><Relationship Id="rId7" Type="http://schemas.openxmlformats.org/officeDocument/2006/relationships/image" Target="../media/image27.svg"/><Relationship Id="rId12"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31.svg"/><Relationship Id="rId5" Type="http://schemas.openxmlformats.org/officeDocument/2006/relationships/image" Target="../media/image24.svg"/><Relationship Id="rId10" Type="http://schemas.openxmlformats.org/officeDocument/2006/relationships/image" Target="../media/image23.png"/><Relationship Id="rId4" Type="http://schemas.openxmlformats.org/officeDocument/2006/relationships/image" Target="../media/image19.png"/><Relationship Id="rId9" Type="http://schemas.openxmlformats.org/officeDocument/2006/relationships/image" Target="../media/image29.sv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4.png"/><Relationship Id="rId7"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37.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3.svg"/><Relationship Id="rId10" Type="http://schemas.openxmlformats.org/officeDocument/2006/relationships/image" Target="../media/image28.png"/><Relationship Id="rId4" Type="http://schemas.openxmlformats.org/officeDocument/2006/relationships/image" Target="../media/image2.png"/><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4.png"/><Relationship Id="rId7"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4.svg"/><Relationship Id="rId5" Type="http://schemas.openxmlformats.org/officeDocument/2006/relationships/image" Target="../media/image32.png"/><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8" Type="http://schemas.openxmlformats.org/officeDocument/2006/relationships/hyperlink" Target="https://www.youtube.com/watch?v=kvlJdE3wcLU" TargetMode="External"/><Relationship Id="rId3" Type="http://schemas.openxmlformats.org/officeDocument/2006/relationships/image" Target="../media/image4.png"/><Relationship Id="rId7" Type="http://schemas.openxmlformats.org/officeDocument/2006/relationships/hyperlink" Target="https://www.youtube.com/watch?v=fbmYIEzsMgs&amp;list=RDGMEMCMFH2exzjBeE_zAHHJOdxgVMfbmYIEzsMgs&amp;start_radio=1"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svg"/><Relationship Id="rId10" Type="http://schemas.openxmlformats.org/officeDocument/2006/relationships/image" Target="../media/image7.svg"/><Relationship Id="rId4" Type="http://schemas.openxmlformats.org/officeDocument/2006/relationships/image" Target="../media/image2.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sp>
        <p:nvSpPr>
          <p:cNvPr id="3" name="Freeform 3"/>
          <p:cNvSpPr/>
          <p:nvPr/>
        </p:nvSpPr>
        <p:spPr>
          <a:xfrm>
            <a:off x="2521169" y="1675603"/>
            <a:ext cx="13245663" cy="5539095"/>
          </a:xfrm>
          <a:custGeom>
            <a:avLst/>
            <a:gdLst/>
            <a:ahLst/>
            <a:cxnLst/>
            <a:rect l="l" t="t" r="r" b="b"/>
            <a:pathLst>
              <a:path w="13245663" h="5539095">
                <a:moveTo>
                  <a:pt x="0" y="0"/>
                </a:moveTo>
                <a:lnTo>
                  <a:pt x="13245662" y="0"/>
                </a:lnTo>
                <a:lnTo>
                  <a:pt x="13245662" y="5539095"/>
                </a:lnTo>
                <a:lnTo>
                  <a:pt x="0" y="5539095"/>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txBody>
          <a:bodyPr/>
          <a:lstStyle/>
          <a:p>
            <a:endParaRPr lang="en-GB"/>
          </a:p>
        </p:txBody>
      </p:sp>
      <p:sp>
        <p:nvSpPr>
          <p:cNvPr id="4" name="Freeform 4"/>
          <p:cNvSpPr/>
          <p:nvPr/>
        </p:nvSpPr>
        <p:spPr>
          <a:xfrm>
            <a:off x="13479188" y="4048973"/>
            <a:ext cx="4358821" cy="6238027"/>
          </a:xfrm>
          <a:custGeom>
            <a:avLst/>
            <a:gdLst/>
            <a:ahLst/>
            <a:cxnLst/>
            <a:rect l="l" t="t" r="r" b="b"/>
            <a:pathLst>
              <a:path w="4358821" h="6238027">
                <a:moveTo>
                  <a:pt x="0" y="0"/>
                </a:moveTo>
                <a:lnTo>
                  <a:pt x="4358821" y="0"/>
                </a:lnTo>
                <a:lnTo>
                  <a:pt x="4358821" y="6238027"/>
                </a:lnTo>
                <a:lnTo>
                  <a:pt x="0" y="6238027"/>
                </a:lnTo>
                <a:lnTo>
                  <a:pt x="0" y="0"/>
                </a:lnTo>
                <a:close/>
              </a:path>
            </a:pathLst>
          </a:custGeom>
          <a:blipFill>
            <a:blip r:embed="rId5"/>
            <a:stretch>
              <a:fillRect/>
            </a:stretch>
          </a:blipFill>
        </p:spPr>
        <p:txBody>
          <a:bodyPr/>
          <a:lstStyle/>
          <a:p>
            <a:endParaRPr lang="en-GB"/>
          </a:p>
        </p:txBody>
      </p:sp>
      <p:grpSp>
        <p:nvGrpSpPr>
          <p:cNvPr id="5" name="Group 5"/>
          <p:cNvGrpSpPr>
            <a:grpSpLocks noChangeAspect="1"/>
          </p:cNvGrpSpPr>
          <p:nvPr/>
        </p:nvGrpSpPr>
        <p:grpSpPr>
          <a:xfrm>
            <a:off x="285444" y="7894233"/>
            <a:ext cx="2139360" cy="2139351"/>
            <a:chOff x="0" y="0"/>
            <a:chExt cx="6350000" cy="6349975"/>
          </a:xfrm>
        </p:grpSpPr>
        <p:sp>
          <p:nvSpPr>
            <p:cNvPr id="6" name="Freeform 6"/>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6"/>
              <a:stretch>
                <a:fillRect/>
              </a:stretch>
            </a:blipFill>
          </p:spPr>
          <p:txBody>
            <a:bodyPr/>
            <a:lstStyle/>
            <a:p>
              <a:endParaRPr lang="en-GB"/>
            </a:p>
          </p:txBody>
        </p:sp>
      </p:grpSp>
      <p:sp>
        <p:nvSpPr>
          <p:cNvPr id="7" name="Freeform 7"/>
          <p:cNvSpPr/>
          <p:nvPr/>
        </p:nvSpPr>
        <p:spPr>
          <a:xfrm>
            <a:off x="8167491" y="7041875"/>
            <a:ext cx="1953018" cy="2591068"/>
          </a:xfrm>
          <a:custGeom>
            <a:avLst/>
            <a:gdLst/>
            <a:ahLst/>
            <a:cxnLst/>
            <a:rect l="l" t="t" r="r" b="b"/>
            <a:pathLst>
              <a:path w="1953018" h="2591068">
                <a:moveTo>
                  <a:pt x="0" y="0"/>
                </a:moveTo>
                <a:lnTo>
                  <a:pt x="1953018" y="0"/>
                </a:lnTo>
                <a:lnTo>
                  <a:pt x="1953018" y="2591068"/>
                </a:lnTo>
                <a:lnTo>
                  <a:pt x="0" y="2591068"/>
                </a:lnTo>
                <a:lnTo>
                  <a:pt x="0" y="0"/>
                </a:lnTo>
                <a:close/>
              </a:path>
            </a:pathLst>
          </a:custGeom>
          <a:blipFill>
            <a:blip r:embed="rId7">
              <a:extLst>
                <a:ext uri="{96DAC541-7B7A-43D3-8B79-37D633B846F1}">
                  <asvg:svgBlip xmlns="" xmlns:asvg="http://schemas.microsoft.com/office/drawing/2016/SVG/main" r:embed="rId8"/>
                </a:ext>
              </a:extLst>
            </a:blip>
            <a:stretch>
              <a:fillRect/>
            </a:stretch>
          </a:blipFill>
        </p:spPr>
        <p:txBody>
          <a:bodyPr/>
          <a:lstStyle/>
          <a:p>
            <a:endParaRPr lang="en-GB"/>
          </a:p>
        </p:txBody>
      </p:sp>
      <p:sp>
        <p:nvSpPr>
          <p:cNvPr id="8" name="Freeform 8"/>
          <p:cNvSpPr/>
          <p:nvPr/>
        </p:nvSpPr>
        <p:spPr>
          <a:xfrm>
            <a:off x="8167491" y="97938"/>
            <a:ext cx="1550415" cy="2071404"/>
          </a:xfrm>
          <a:custGeom>
            <a:avLst/>
            <a:gdLst/>
            <a:ahLst/>
            <a:cxnLst/>
            <a:rect l="l" t="t" r="r" b="b"/>
            <a:pathLst>
              <a:path w="1550415" h="2071404">
                <a:moveTo>
                  <a:pt x="0" y="0"/>
                </a:moveTo>
                <a:lnTo>
                  <a:pt x="1550415" y="0"/>
                </a:lnTo>
                <a:lnTo>
                  <a:pt x="1550415" y="2071404"/>
                </a:lnTo>
                <a:lnTo>
                  <a:pt x="0" y="2071404"/>
                </a:lnTo>
                <a:lnTo>
                  <a:pt x="0" y="0"/>
                </a:lnTo>
                <a:close/>
              </a:path>
            </a:pathLst>
          </a:custGeom>
          <a:blipFill>
            <a:blip r:embed="rId9"/>
            <a:stretch>
              <a:fillRect/>
            </a:stretch>
          </a:blipFill>
        </p:spPr>
        <p:txBody>
          <a:bodyPr/>
          <a:lstStyle/>
          <a:p>
            <a:endParaRPr lang="en-GB"/>
          </a:p>
        </p:txBody>
      </p:sp>
      <p:sp>
        <p:nvSpPr>
          <p:cNvPr id="9" name="Freeform 9"/>
          <p:cNvSpPr/>
          <p:nvPr/>
        </p:nvSpPr>
        <p:spPr>
          <a:xfrm flipH="1">
            <a:off x="9882958" y="207146"/>
            <a:ext cx="1544929" cy="1852988"/>
          </a:xfrm>
          <a:custGeom>
            <a:avLst/>
            <a:gdLst/>
            <a:ahLst/>
            <a:cxnLst/>
            <a:rect l="l" t="t" r="r" b="b"/>
            <a:pathLst>
              <a:path w="1544929" h="1852988">
                <a:moveTo>
                  <a:pt x="1544929" y="0"/>
                </a:moveTo>
                <a:lnTo>
                  <a:pt x="0" y="0"/>
                </a:lnTo>
                <a:lnTo>
                  <a:pt x="0" y="1852988"/>
                </a:lnTo>
                <a:lnTo>
                  <a:pt x="1544929" y="1852988"/>
                </a:lnTo>
                <a:lnTo>
                  <a:pt x="1544929" y="0"/>
                </a:lnTo>
                <a:close/>
              </a:path>
            </a:pathLst>
          </a:custGeom>
          <a:blipFill>
            <a:blip r:embed="rId10"/>
            <a:stretch>
              <a:fillRect/>
            </a:stretch>
          </a:blipFill>
        </p:spPr>
        <p:txBody>
          <a:bodyPr/>
          <a:lstStyle/>
          <a:p>
            <a:endParaRPr lang="en-GB"/>
          </a:p>
        </p:txBody>
      </p:sp>
      <p:sp>
        <p:nvSpPr>
          <p:cNvPr id="10" name="TextBox 10"/>
          <p:cNvSpPr txBox="1"/>
          <p:nvPr/>
        </p:nvSpPr>
        <p:spPr>
          <a:xfrm>
            <a:off x="3350473" y="2350317"/>
            <a:ext cx="11587054" cy="977784"/>
          </a:xfrm>
          <a:prstGeom prst="rect">
            <a:avLst/>
          </a:prstGeom>
        </p:spPr>
        <p:txBody>
          <a:bodyPr lIns="0" tIns="0" rIns="0" bIns="0" rtlCol="0" anchor="t">
            <a:spAutoFit/>
          </a:bodyPr>
          <a:lstStyle/>
          <a:p>
            <a:pPr marL="0" lvl="0" indent="0" algn="ctr">
              <a:lnSpc>
                <a:spcPts val="8056"/>
              </a:lnSpc>
              <a:spcBef>
                <a:spcPct val="0"/>
              </a:spcBef>
            </a:pPr>
            <a:r>
              <a:rPr lang="en-US" sz="5754">
                <a:solidFill>
                  <a:srgbClr val="000000"/>
                </a:solidFill>
                <a:latin typeface="Lulu Font TH"/>
                <a:ea typeface="Lulu Font TH"/>
                <a:cs typeface="Lulu Font TH"/>
                <a:sym typeface="Lulu Font TH"/>
              </a:rPr>
              <a:t>World Mental Health Day 2024</a:t>
            </a:r>
          </a:p>
        </p:txBody>
      </p:sp>
      <p:sp>
        <p:nvSpPr>
          <p:cNvPr id="11" name="TextBox 11"/>
          <p:cNvSpPr txBox="1"/>
          <p:nvPr/>
        </p:nvSpPr>
        <p:spPr>
          <a:xfrm>
            <a:off x="4461346" y="3523205"/>
            <a:ext cx="9365307" cy="829260"/>
          </a:xfrm>
          <a:prstGeom prst="rect">
            <a:avLst/>
          </a:prstGeom>
        </p:spPr>
        <p:txBody>
          <a:bodyPr lIns="0" tIns="0" rIns="0" bIns="0" rtlCol="0" anchor="t">
            <a:spAutoFit/>
          </a:bodyPr>
          <a:lstStyle/>
          <a:p>
            <a:pPr algn="ctr">
              <a:lnSpc>
                <a:spcPts val="6792"/>
              </a:lnSpc>
              <a:spcBef>
                <a:spcPct val="0"/>
              </a:spcBef>
            </a:pPr>
            <a:r>
              <a:rPr lang="en-US" sz="4851">
                <a:solidFill>
                  <a:srgbClr val="000000"/>
                </a:solidFill>
                <a:latin typeface="Lulu Font TH"/>
                <a:ea typeface="Lulu Font TH"/>
                <a:cs typeface="Lulu Font TH"/>
                <a:sym typeface="Lulu Font TH"/>
              </a:rPr>
              <a:t>Mental Health Matters for Everyone</a:t>
            </a:r>
          </a:p>
        </p:txBody>
      </p:sp>
      <p:sp>
        <p:nvSpPr>
          <p:cNvPr id="12" name="TextBox 12"/>
          <p:cNvSpPr txBox="1"/>
          <p:nvPr/>
        </p:nvSpPr>
        <p:spPr>
          <a:xfrm>
            <a:off x="6719739" y="4738059"/>
            <a:ext cx="4848523" cy="803367"/>
          </a:xfrm>
          <a:prstGeom prst="rect">
            <a:avLst/>
          </a:prstGeom>
        </p:spPr>
        <p:txBody>
          <a:bodyPr lIns="0" tIns="0" rIns="0" bIns="0" rtlCol="0" anchor="t">
            <a:spAutoFit/>
          </a:bodyPr>
          <a:lstStyle/>
          <a:p>
            <a:pPr algn="ctr">
              <a:lnSpc>
                <a:spcPts val="6644"/>
              </a:lnSpc>
              <a:spcBef>
                <a:spcPct val="0"/>
              </a:spcBef>
            </a:pPr>
            <a:r>
              <a:rPr lang="en-US" sz="4746">
                <a:solidFill>
                  <a:srgbClr val="000000"/>
                </a:solidFill>
                <a:latin typeface="Lulu Font TH"/>
                <a:ea typeface="Lulu Font TH"/>
                <a:cs typeface="Lulu Font TH"/>
                <a:sym typeface="Lulu Font TH"/>
              </a:rPr>
              <a:t>10th October 2024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sp>
        <p:nvSpPr>
          <p:cNvPr id="5" name="Freeform 5"/>
          <p:cNvSpPr/>
          <p:nvPr/>
        </p:nvSpPr>
        <p:spPr>
          <a:xfrm>
            <a:off x="2521169" y="1675603"/>
            <a:ext cx="13245663" cy="5539095"/>
          </a:xfrm>
          <a:custGeom>
            <a:avLst/>
            <a:gdLst/>
            <a:ahLst/>
            <a:cxnLst/>
            <a:rect l="l" t="t" r="r" b="b"/>
            <a:pathLst>
              <a:path w="13245663" h="5539095">
                <a:moveTo>
                  <a:pt x="0" y="0"/>
                </a:moveTo>
                <a:lnTo>
                  <a:pt x="13245662" y="0"/>
                </a:lnTo>
                <a:lnTo>
                  <a:pt x="13245662" y="5539095"/>
                </a:lnTo>
                <a:lnTo>
                  <a:pt x="0" y="553909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6" name="TextBox 6"/>
          <p:cNvSpPr txBox="1"/>
          <p:nvPr/>
        </p:nvSpPr>
        <p:spPr>
          <a:xfrm>
            <a:off x="3208477" y="3262842"/>
            <a:ext cx="11871047" cy="3339856"/>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World Mental Health Day is celebrated every year on October 10th. This year, we’re talking about mental health in the workplace and how important it is to look after our feelings.</a:t>
            </a:r>
          </a:p>
        </p:txBody>
      </p:sp>
      <p:sp>
        <p:nvSpPr>
          <p:cNvPr id="7" name="Freeform 7"/>
          <p:cNvSpPr/>
          <p:nvPr/>
        </p:nvSpPr>
        <p:spPr>
          <a:xfrm>
            <a:off x="15531164" y="6803889"/>
            <a:ext cx="2192999" cy="2985518"/>
          </a:xfrm>
          <a:custGeom>
            <a:avLst/>
            <a:gdLst/>
            <a:ahLst/>
            <a:cxnLst/>
            <a:rect l="l" t="t" r="r" b="b"/>
            <a:pathLst>
              <a:path w="2192999" h="2985518">
                <a:moveTo>
                  <a:pt x="0" y="0"/>
                </a:moveTo>
                <a:lnTo>
                  <a:pt x="2192999" y="0"/>
                </a:lnTo>
                <a:lnTo>
                  <a:pt x="2192999" y="2985518"/>
                </a:lnTo>
                <a:lnTo>
                  <a:pt x="0" y="2985518"/>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txBody>
          <a:bodyPr/>
          <a:lstStyle/>
          <a:p>
            <a:endParaRPr lang="en-GB"/>
          </a:p>
        </p:txBody>
      </p:sp>
      <p:sp>
        <p:nvSpPr>
          <p:cNvPr id="8" name="TextBox 8"/>
          <p:cNvSpPr txBox="1"/>
          <p:nvPr/>
        </p:nvSpPr>
        <p:spPr>
          <a:xfrm>
            <a:off x="3208477" y="2246117"/>
            <a:ext cx="11871047" cy="808590"/>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When is World Mental Health Day?</a:t>
            </a:r>
          </a:p>
        </p:txBody>
      </p:sp>
      <p:sp>
        <p:nvSpPr>
          <p:cNvPr id="9" name="Freeform 9"/>
          <p:cNvSpPr/>
          <p:nvPr/>
        </p:nvSpPr>
        <p:spPr>
          <a:xfrm>
            <a:off x="8167491" y="7041875"/>
            <a:ext cx="1953018" cy="2591068"/>
          </a:xfrm>
          <a:custGeom>
            <a:avLst/>
            <a:gdLst/>
            <a:ahLst/>
            <a:cxnLst/>
            <a:rect l="l" t="t" r="r" b="b"/>
            <a:pathLst>
              <a:path w="1953018" h="2591068">
                <a:moveTo>
                  <a:pt x="0" y="0"/>
                </a:moveTo>
                <a:lnTo>
                  <a:pt x="1953018" y="0"/>
                </a:lnTo>
                <a:lnTo>
                  <a:pt x="1953018" y="2591068"/>
                </a:lnTo>
                <a:lnTo>
                  <a:pt x="0" y="2591068"/>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sp>
        <p:nvSpPr>
          <p:cNvPr id="5" name="Freeform 5"/>
          <p:cNvSpPr/>
          <p:nvPr/>
        </p:nvSpPr>
        <p:spPr>
          <a:xfrm>
            <a:off x="2521169" y="1675603"/>
            <a:ext cx="13245663" cy="5539095"/>
          </a:xfrm>
          <a:custGeom>
            <a:avLst/>
            <a:gdLst/>
            <a:ahLst/>
            <a:cxnLst/>
            <a:rect l="l" t="t" r="r" b="b"/>
            <a:pathLst>
              <a:path w="13245663" h="5539095">
                <a:moveTo>
                  <a:pt x="0" y="0"/>
                </a:moveTo>
                <a:lnTo>
                  <a:pt x="13245662" y="0"/>
                </a:lnTo>
                <a:lnTo>
                  <a:pt x="13245662" y="5539095"/>
                </a:lnTo>
                <a:lnTo>
                  <a:pt x="0" y="553909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6" name="Freeform 6"/>
          <p:cNvSpPr/>
          <p:nvPr/>
        </p:nvSpPr>
        <p:spPr>
          <a:xfrm>
            <a:off x="5220033" y="6129311"/>
            <a:ext cx="2075361" cy="3904273"/>
          </a:xfrm>
          <a:custGeom>
            <a:avLst/>
            <a:gdLst/>
            <a:ahLst/>
            <a:cxnLst/>
            <a:rect l="l" t="t" r="r" b="b"/>
            <a:pathLst>
              <a:path w="2075361" h="3904273">
                <a:moveTo>
                  <a:pt x="0" y="0"/>
                </a:moveTo>
                <a:lnTo>
                  <a:pt x="2075361" y="0"/>
                </a:lnTo>
                <a:lnTo>
                  <a:pt x="2075361" y="3904273"/>
                </a:lnTo>
                <a:lnTo>
                  <a:pt x="0" y="3904273"/>
                </a:lnTo>
                <a:lnTo>
                  <a:pt x="0" y="0"/>
                </a:lnTo>
                <a:close/>
              </a:path>
            </a:pathLst>
          </a:custGeom>
          <a:blipFill>
            <a:blip r:embed="rId6"/>
            <a:stretch>
              <a:fillRect/>
            </a:stretch>
          </a:blipFill>
        </p:spPr>
        <p:txBody>
          <a:bodyPr/>
          <a:lstStyle/>
          <a:p>
            <a:endParaRPr lang="en-GB"/>
          </a:p>
        </p:txBody>
      </p:sp>
      <p:sp>
        <p:nvSpPr>
          <p:cNvPr id="7" name="Freeform 7"/>
          <p:cNvSpPr/>
          <p:nvPr/>
        </p:nvSpPr>
        <p:spPr>
          <a:xfrm>
            <a:off x="9873346" y="7453044"/>
            <a:ext cx="1665633" cy="2377619"/>
          </a:xfrm>
          <a:custGeom>
            <a:avLst/>
            <a:gdLst/>
            <a:ahLst/>
            <a:cxnLst/>
            <a:rect l="l" t="t" r="r" b="b"/>
            <a:pathLst>
              <a:path w="1665633" h="2377619">
                <a:moveTo>
                  <a:pt x="0" y="0"/>
                </a:moveTo>
                <a:lnTo>
                  <a:pt x="1665633" y="0"/>
                </a:lnTo>
                <a:lnTo>
                  <a:pt x="1665633" y="2377619"/>
                </a:lnTo>
                <a:lnTo>
                  <a:pt x="0" y="2377619"/>
                </a:lnTo>
                <a:lnTo>
                  <a:pt x="0" y="0"/>
                </a:lnTo>
                <a:close/>
              </a:path>
            </a:pathLst>
          </a:custGeom>
          <a:blipFill>
            <a:blip r:embed="rId7"/>
            <a:stretch>
              <a:fillRect/>
            </a:stretch>
          </a:blipFill>
        </p:spPr>
        <p:txBody>
          <a:bodyPr/>
          <a:lstStyle/>
          <a:p>
            <a:endParaRPr lang="en-GB"/>
          </a:p>
        </p:txBody>
      </p:sp>
      <p:sp>
        <p:nvSpPr>
          <p:cNvPr id="8" name="TextBox 8"/>
          <p:cNvSpPr txBox="1"/>
          <p:nvPr/>
        </p:nvSpPr>
        <p:spPr>
          <a:xfrm>
            <a:off x="3208477" y="2292893"/>
            <a:ext cx="11871047" cy="808590"/>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What is mental health?</a:t>
            </a:r>
          </a:p>
        </p:txBody>
      </p:sp>
      <p:sp>
        <p:nvSpPr>
          <p:cNvPr id="9" name="TextBox 9"/>
          <p:cNvSpPr txBox="1"/>
          <p:nvPr/>
        </p:nvSpPr>
        <p:spPr>
          <a:xfrm>
            <a:off x="4097389" y="3505964"/>
            <a:ext cx="10093222" cy="2496101"/>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Mental health is how we feel inside. Just like we take care of our bodies, we need to take care of our minds too!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grpSp>
        <p:nvGrpSpPr>
          <p:cNvPr id="5" name="Group 5"/>
          <p:cNvGrpSpPr/>
          <p:nvPr/>
        </p:nvGrpSpPr>
        <p:grpSpPr>
          <a:xfrm>
            <a:off x="770690" y="694932"/>
            <a:ext cx="16746619" cy="7003132"/>
            <a:chOff x="0" y="0"/>
            <a:chExt cx="22328826" cy="9337509"/>
          </a:xfrm>
        </p:grpSpPr>
        <p:sp>
          <p:nvSpPr>
            <p:cNvPr id="6" name="Freeform 6"/>
            <p:cNvSpPr/>
            <p:nvPr/>
          </p:nvSpPr>
          <p:spPr>
            <a:xfrm>
              <a:off x="0" y="0"/>
              <a:ext cx="22328826" cy="9337509"/>
            </a:xfrm>
            <a:custGeom>
              <a:avLst/>
              <a:gdLst/>
              <a:ahLst/>
              <a:cxnLst/>
              <a:rect l="l" t="t" r="r" b="b"/>
              <a:pathLst>
                <a:path w="22328826" h="9337509">
                  <a:moveTo>
                    <a:pt x="0" y="0"/>
                  </a:moveTo>
                  <a:lnTo>
                    <a:pt x="22328826" y="0"/>
                  </a:lnTo>
                  <a:lnTo>
                    <a:pt x="22328826" y="9337509"/>
                  </a:lnTo>
                  <a:lnTo>
                    <a:pt x="0" y="9337509"/>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7" name="Freeform 7"/>
            <p:cNvSpPr/>
            <p:nvPr/>
          </p:nvSpPr>
          <p:spPr>
            <a:xfrm>
              <a:off x="779245" y="4048144"/>
              <a:ext cx="2613792" cy="4050201"/>
            </a:xfrm>
            <a:custGeom>
              <a:avLst/>
              <a:gdLst/>
              <a:ahLst/>
              <a:cxnLst/>
              <a:rect l="l" t="t" r="r" b="b"/>
              <a:pathLst>
                <a:path w="2613792" h="4050201">
                  <a:moveTo>
                    <a:pt x="0" y="0"/>
                  </a:moveTo>
                  <a:lnTo>
                    <a:pt x="2613792" y="0"/>
                  </a:lnTo>
                  <a:lnTo>
                    <a:pt x="2613792" y="4050201"/>
                  </a:lnTo>
                  <a:lnTo>
                    <a:pt x="0" y="4050201"/>
                  </a:lnTo>
                  <a:lnTo>
                    <a:pt x="0" y="0"/>
                  </a:lnTo>
                  <a:close/>
                </a:path>
              </a:pathLst>
            </a:custGeom>
            <a:blipFill>
              <a:blip r:embed="rId6"/>
              <a:stretch>
                <a:fillRect/>
              </a:stretch>
            </a:blipFill>
          </p:spPr>
          <p:txBody>
            <a:bodyPr/>
            <a:lstStyle/>
            <a:p>
              <a:endParaRPr lang="en-GB"/>
            </a:p>
          </p:txBody>
        </p:sp>
        <p:sp>
          <p:nvSpPr>
            <p:cNvPr id="8" name="Freeform 8"/>
            <p:cNvSpPr/>
            <p:nvPr/>
          </p:nvSpPr>
          <p:spPr>
            <a:xfrm>
              <a:off x="3561679" y="4624126"/>
              <a:ext cx="2172672" cy="3101395"/>
            </a:xfrm>
            <a:custGeom>
              <a:avLst/>
              <a:gdLst/>
              <a:ahLst/>
              <a:cxnLst/>
              <a:rect l="l" t="t" r="r" b="b"/>
              <a:pathLst>
                <a:path w="2172672" h="3101395">
                  <a:moveTo>
                    <a:pt x="0" y="0"/>
                  </a:moveTo>
                  <a:lnTo>
                    <a:pt x="2172672" y="0"/>
                  </a:lnTo>
                  <a:lnTo>
                    <a:pt x="2172672" y="3101396"/>
                  </a:lnTo>
                  <a:lnTo>
                    <a:pt x="0" y="3101396"/>
                  </a:lnTo>
                  <a:lnTo>
                    <a:pt x="0" y="0"/>
                  </a:lnTo>
                  <a:close/>
                </a:path>
              </a:pathLst>
            </a:custGeom>
            <a:blipFill>
              <a:blip r:embed="rId7"/>
              <a:stretch>
                <a:fillRect/>
              </a:stretch>
            </a:blipFill>
          </p:spPr>
          <p:txBody>
            <a:bodyPr/>
            <a:lstStyle/>
            <a:p>
              <a:endParaRPr lang="en-GB"/>
            </a:p>
          </p:txBody>
        </p:sp>
        <p:sp>
          <p:nvSpPr>
            <p:cNvPr id="9" name="Freeform 9"/>
            <p:cNvSpPr/>
            <p:nvPr/>
          </p:nvSpPr>
          <p:spPr>
            <a:xfrm>
              <a:off x="8533763" y="4473256"/>
              <a:ext cx="1911114" cy="3101395"/>
            </a:xfrm>
            <a:custGeom>
              <a:avLst/>
              <a:gdLst/>
              <a:ahLst/>
              <a:cxnLst/>
              <a:rect l="l" t="t" r="r" b="b"/>
              <a:pathLst>
                <a:path w="1911114" h="3101395">
                  <a:moveTo>
                    <a:pt x="0" y="0"/>
                  </a:moveTo>
                  <a:lnTo>
                    <a:pt x="1911114" y="0"/>
                  </a:lnTo>
                  <a:lnTo>
                    <a:pt x="1911114" y="3101396"/>
                  </a:lnTo>
                  <a:lnTo>
                    <a:pt x="0" y="3101396"/>
                  </a:lnTo>
                  <a:lnTo>
                    <a:pt x="0" y="0"/>
                  </a:lnTo>
                  <a:close/>
                </a:path>
              </a:pathLst>
            </a:custGeom>
            <a:blipFill>
              <a:blip r:embed="rId8"/>
              <a:stretch>
                <a:fillRect/>
              </a:stretch>
            </a:blipFill>
          </p:spPr>
          <p:txBody>
            <a:bodyPr/>
            <a:lstStyle/>
            <a:p>
              <a:endParaRPr lang="en-GB"/>
            </a:p>
          </p:txBody>
        </p:sp>
        <p:sp>
          <p:nvSpPr>
            <p:cNvPr id="10" name="Freeform 10"/>
            <p:cNvSpPr/>
            <p:nvPr/>
          </p:nvSpPr>
          <p:spPr>
            <a:xfrm>
              <a:off x="5908294" y="4319389"/>
              <a:ext cx="2625470" cy="3507712"/>
            </a:xfrm>
            <a:custGeom>
              <a:avLst/>
              <a:gdLst/>
              <a:ahLst/>
              <a:cxnLst/>
              <a:rect l="l" t="t" r="r" b="b"/>
              <a:pathLst>
                <a:path w="2625470" h="3507712">
                  <a:moveTo>
                    <a:pt x="0" y="0"/>
                  </a:moveTo>
                  <a:lnTo>
                    <a:pt x="2625469" y="0"/>
                  </a:lnTo>
                  <a:lnTo>
                    <a:pt x="2625469" y="3507712"/>
                  </a:lnTo>
                  <a:lnTo>
                    <a:pt x="0" y="3507712"/>
                  </a:lnTo>
                  <a:lnTo>
                    <a:pt x="0" y="0"/>
                  </a:lnTo>
                  <a:close/>
                </a:path>
              </a:pathLst>
            </a:custGeom>
            <a:blipFill>
              <a:blip r:embed="rId9"/>
              <a:stretch>
                <a:fillRect/>
              </a:stretch>
            </a:blipFill>
          </p:spPr>
          <p:txBody>
            <a:bodyPr/>
            <a:lstStyle/>
            <a:p>
              <a:endParaRPr lang="en-GB"/>
            </a:p>
          </p:txBody>
        </p:sp>
        <p:sp>
          <p:nvSpPr>
            <p:cNvPr id="11" name="Freeform 11"/>
            <p:cNvSpPr/>
            <p:nvPr/>
          </p:nvSpPr>
          <p:spPr>
            <a:xfrm>
              <a:off x="10806114" y="4423965"/>
              <a:ext cx="2096537" cy="3199977"/>
            </a:xfrm>
            <a:custGeom>
              <a:avLst/>
              <a:gdLst/>
              <a:ahLst/>
              <a:cxnLst/>
              <a:rect l="l" t="t" r="r" b="b"/>
              <a:pathLst>
                <a:path w="2096537" h="3199977">
                  <a:moveTo>
                    <a:pt x="0" y="0"/>
                  </a:moveTo>
                  <a:lnTo>
                    <a:pt x="2096537" y="0"/>
                  </a:lnTo>
                  <a:lnTo>
                    <a:pt x="2096537" y="3199978"/>
                  </a:lnTo>
                  <a:lnTo>
                    <a:pt x="0" y="3199978"/>
                  </a:lnTo>
                  <a:lnTo>
                    <a:pt x="0" y="0"/>
                  </a:lnTo>
                  <a:close/>
                </a:path>
              </a:pathLst>
            </a:custGeom>
            <a:blipFill>
              <a:blip r:embed="rId10"/>
              <a:stretch>
                <a:fillRect/>
              </a:stretch>
            </a:blipFill>
          </p:spPr>
          <p:txBody>
            <a:bodyPr/>
            <a:lstStyle/>
            <a:p>
              <a:endParaRPr lang="en-GB"/>
            </a:p>
          </p:txBody>
        </p:sp>
        <p:sp>
          <p:nvSpPr>
            <p:cNvPr id="12" name="Freeform 12"/>
            <p:cNvSpPr/>
            <p:nvPr/>
          </p:nvSpPr>
          <p:spPr>
            <a:xfrm>
              <a:off x="12486417" y="3698822"/>
              <a:ext cx="3206957" cy="4748845"/>
            </a:xfrm>
            <a:custGeom>
              <a:avLst/>
              <a:gdLst/>
              <a:ahLst/>
              <a:cxnLst/>
              <a:rect l="l" t="t" r="r" b="b"/>
              <a:pathLst>
                <a:path w="3206957" h="4748845">
                  <a:moveTo>
                    <a:pt x="0" y="0"/>
                  </a:moveTo>
                  <a:lnTo>
                    <a:pt x="3206957" y="0"/>
                  </a:lnTo>
                  <a:lnTo>
                    <a:pt x="3206957" y="4748845"/>
                  </a:lnTo>
                  <a:lnTo>
                    <a:pt x="0" y="4748845"/>
                  </a:lnTo>
                  <a:lnTo>
                    <a:pt x="0" y="0"/>
                  </a:lnTo>
                  <a:close/>
                </a:path>
              </a:pathLst>
            </a:custGeom>
            <a:blipFill>
              <a:blip r:embed="rId11"/>
              <a:stretch>
                <a:fillRect/>
              </a:stretch>
            </a:blipFill>
          </p:spPr>
          <p:txBody>
            <a:bodyPr/>
            <a:lstStyle/>
            <a:p>
              <a:endParaRPr lang="en-GB"/>
            </a:p>
          </p:txBody>
        </p:sp>
        <p:sp>
          <p:nvSpPr>
            <p:cNvPr id="13" name="Freeform 13"/>
            <p:cNvSpPr/>
            <p:nvPr/>
          </p:nvSpPr>
          <p:spPr>
            <a:xfrm>
              <a:off x="15412405" y="4522547"/>
              <a:ext cx="2281562" cy="3304554"/>
            </a:xfrm>
            <a:custGeom>
              <a:avLst/>
              <a:gdLst/>
              <a:ahLst/>
              <a:cxnLst/>
              <a:rect l="l" t="t" r="r" b="b"/>
              <a:pathLst>
                <a:path w="2281562" h="3304554">
                  <a:moveTo>
                    <a:pt x="0" y="0"/>
                  </a:moveTo>
                  <a:lnTo>
                    <a:pt x="2281563" y="0"/>
                  </a:lnTo>
                  <a:lnTo>
                    <a:pt x="2281563" y="3304554"/>
                  </a:lnTo>
                  <a:lnTo>
                    <a:pt x="0" y="3304554"/>
                  </a:lnTo>
                  <a:lnTo>
                    <a:pt x="0" y="0"/>
                  </a:lnTo>
                  <a:close/>
                </a:path>
              </a:pathLst>
            </a:custGeom>
            <a:blipFill>
              <a:blip r:embed="rId12"/>
              <a:stretch>
                <a:fillRect/>
              </a:stretch>
            </a:blipFill>
          </p:spPr>
          <p:txBody>
            <a:bodyPr/>
            <a:lstStyle/>
            <a:p>
              <a:endParaRPr lang="en-GB"/>
            </a:p>
          </p:txBody>
        </p:sp>
        <p:sp>
          <p:nvSpPr>
            <p:cNvPr id="14" name="Freeform 14"/>
            <p:cNvSpPr/>
            <p:nvPr/>
          </p:nvSpPr>
          <p:spPr>
            <a:xfrm>
              <a:off x="17741963" y="4598365"/>
              <a:ext cx="1818862" cy="2949760"/>
            </a:xfrm>
            <a:custGeom>
              <a:avLst/>
              <a:gdLst/>
              <a:ahLst/>
              <a:cxnLst/>
              <a:rect l="l" t="t" r="r" b="b"/>
              <a:pathLst>
                <a:path w="1818862" h="2949760">
                  <a:moveTo>
                    <a:pt x="0" y="0"/>
                  </a:moveTo>
                  <a:lnTo>
                    <a:pt x="1818862" y="0"/>
                  </a:lnTo>
                  <a:lnTo>
                    <a:pt x="1818862" y="2949760"/>
                  </a:lnTo>
                  <a:lnTo>
                    <a:pt x="0" y="2949760"/>
                  </a:lnTo>
                  <a:lnTo>
                    <a:pt x="0" y="0"/>
                  </a:lnTo>
                  <a:close/>
                </a:path>
              </a:pathLst>
            </a:custGeom>
            <a:blipFill>
              <a:blip r:embed="rId13"/>
              <a:stretch>
                <a:fillRect/>
              </a:stretch>
            </a:blipFill>
          </p:spPr>
          <p:txBody>
            <a:bodyPr/>
            <a:lstStyle/>
            <a:p>
              <a:endParaRPr lang="en-GB"/>
            </a:p>
          </p:txBody>
        </p:sp>
        <p:sp>
          <p:nvSpPr>
            <p:cNvPr id="15" name="Freeform 15"/>
            <p:cNvSpPr/>
            <p:nvPr/>
          </p:nvSpPr>
          <p:spPr>
            <a:xfrm>
              <a:off x="19299884" y="4248296"/>
              <a:ext cx="2570812" cy="3326356"/>
            </a:xfrm>
            <a:custGeom>
              <a:avLst/>
              <a:gdLst/>
              <a:ahLst/>
              <a:cxnLst/>
              <a:rect l="l" t="t" r="r" b="b"/>
              <a:pathLst>
                <a:path w="2570812" h="3326356">
                  <a:moveTo>
                    <a:pt x="0" y="0"/>
                  </a:moveTo>
                  <a:lnTo>
                    <a:pt x="2570812" y="0"/>
                  </a:lnTo>
                  <a:lnTo>
                    <a:pt x="2570812" y="3326356"/>
                  </a:lnTo>
                  <a:lnTo>
                    <a:pt x="0" y="3326356"/>
                  </a:lnTo>
                  <a:lnTo>
                    <a:pt x="0" y="0"/>
                  </a:lnTo>
                  <a:close/>
                </a:path>
              </a:pathLst>
            </a:custGeom>
            <a:blipFill>
              <a:blip r:embed="rId14"/>
              <a:stretch>
                <a:fillRect/>
              </a:stretch>
            </a:blipFill>
          </p:spPr>
          <p:txBody>
            <a:bodyPr/>
            <a:lstStyle/>
            <a:p>
              <a:endParaRPr lang="en-GB"/>
            </a:p>
          </p:txBody>
        </p:sp>
        <p:sp>
          <p:nvSpPr>
            <p:cNvPr id="16" name="TextBox 16"/>
            <p:cNvSpPr txBox="1"/>
            <p:nvPr/>
          </p:nvSpPr>
          <p:spPr>
            <a:xfrm>
              <a:off x="4971778" y="737852"/>
              <a:ext cx="12385271" cy="1300888"/>
            </a:xfrm>
            <a:prstGeom prst="rect">
              <a:avLst/>
            </a:prstGeom>
          </p:spPr>
          <p:txBody>
            <a:bodyPr lIns="0" tIns="0" rIns="0" bIns="0" rtlCol="0" anchor="t">
              <a:spAutoFit/>
            </a:bodyPr>
            <a:lstStyle/>
            <a:p>
              <a:pPr algn="ctr">
                <a:lnSpc>
                  <a:spcPts val="8203"/>
                </a:lnSpc>
                <a:spcBef>
                  <a:spcPct val="0"/>
                </a:spcBef>
              </a:pPr>
              <a:r>
                <a:rPr lang="en-US" sz="5859">
                  <a:solidFill>
                    <a:srgbClr val="000000"/>
                  </a:solidFill>
                  <a:latin typeface="Lulu Font TH"/>
                  <a:ea typeface="Lulu Font TH"/>
                  <a:cs typeface="Lulu Font TH"/>
                  <a:sym typeface="Lulu Font TH"/>
                </a:rPr>
                <a:t>Meet the Inside Out 2 Team!</a:t>
              </a:r>
            </a:p>
          </p:txBody>
        </p:sp>
        <p:sp>
          <p:nvSpPr>
            <p:cNvPr id="17" name="TextBox 17"/>
            <p:cNvSpPr txBox="1"/>
            <p:nvPr/>
          </p:nvSpPr>
          <p:spPr>
            <a:xfrm>
              <a:off x="4055559" y="2091612"/>
              <a:ext cx="14217707" cy="1970061"/>
            </a:xfrm>
            <a:prstGeom prst="rect">
              <a:avLst/>
            </a:prstGeom>
          </p:spPr>
          <p:txBody>
            <a:bodyPr lIns="0" tIns="0" rIns="0" bIns="0" rtlCol="0" anchor="t">
              <a:spAutoFit/>
            </a:bodyPr>
            <a:lstStyle/>
            <a:p>
              <a:pPr algn="ctr">
                <a:lnSpc>
                  <a:spcPts val="6041"/>
                </a:lnSpc>
                <a:spcBef>
                  <a:spcPct val="0"/>
                </a:spcBef>
              </a:pPr>
              <a:r>
                <a:rPr lang="en-US" sz="4315">
                  <a:solidFill>
                    <a:srgbClr val="000000"/>
                  </a:solidFill>
                  <a:latin typeface="Lulu Font TH"/>
                  <a:ea typeface="Lulu Font TH"/>
                  <a:cs typeface="Lulu Font TH"/>
                  <a:sym typeface="Lulu Font TH"/>
                </a:rPr>
                <a:t>Can you name them? When might you feel these emotions?</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sp>
        <p:nvSpPr>
          <p:cNvPr id="5" name="Freeform 5"/>
          <p:cNvSpPr/>
          <p:nvPr/>
        </p:nvSpPr>
        <p:spPr>
          <a:xfrm>
            <a:off x="770690" y="694932"/>
            <a:ext cx="16746619" cy="7003132"/>
          </a:xfrm>
          <a:custGeom>
            <a:avLst/>
            <a:gdLst/>
            <a:ahLst/>
            <a:cxnLst/>
            <a:rect l="l" t="t" r="r" b="b"/>
            <a:pathLst>
              <a:path w="16746619" h="7003132">
                <a:moveTo>
                  <a:pt x="0" y="0"/>
                </a:moveTo>
                <a:lnTo>
                  <a:pt x="16746620" y="0"/>
                </a:lnTo>
                <a:lnTo>
                  <a:pt x="16746620" y="7003132"/>
                </a:lnTo>
                <a:lnTo>
                  <a:pt x="0" y="7003132"/>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6" name="Freeform 6"/>
          <p:cNvSpPr/>
          <p:nvPr/>
        </p:nvSpPr>
        <p:spPr>
          <a:xfrm>
            <a:off x="1355124" y="3731040"/>
            <a:ext cx="1960344" cy="3037650"/>
          </a:xfrm>
          <a:custGeom>
            <a:avLst/>
            <a:gdLst/>
            <a:ahLst/>
            <a:cxnLst/>
            <a:rect l="l" t="t" r="r" b="b"/>
            <a:pathLst>
              <a:path w="1960344" h="3037650">
                <a:moveTo>
                  <a:pt x="0" y="0"/>
                </a:moveTo>
                <a:lnTo>
                  <a:pt x="1960344" y="0"/>
                </a:lnTo>
                <a:lnTo>
                  <a:pt x="1960344" y="3037651"/>
                </a:lnTo>
                <a:lnTo>
                  <a:pt x="0" y="3037651"/>
                </a:lnTo>
                <a:lnTo>
                  <a:pt x="0" y="0"/>
                </a:lnTo>
                <a:close/>
              </a:path>
            </a:pathLst>
          </a:custGeom>
          <a:blipFill>
            <a:blip r:embed="rId6"/>
            <a:stretch>
              <a:fillRect/>
            </a:stretch>
          </a:blipFill>
        </p:spPr>
        <p:txBody>
          <a:bodyPr/>
          <a:lstStyle/>
          <a:p>
            <a:endParaRPr lang="en-GB"/>
          </a:p>
        </p:txBody>
      </p:sp>
      <p:sp>
        <p:nvSpPr>
          <p:cNvPr id="7" name="Freeform 7"/>
          <p:cNvSpPr/>
          <p:nvPr/>
        </p:nvSpPr>
        <p:spPr>
          <a:xfrm>
            <a:off x="3441949" y="4163027"/>
            <a:ext cx="1629504" cy="2326047"/>
          </a:xfrm>
          <a:custGeom>
            <a:avLst/>
            <a:gdLst/>
            <a:ahLst/>
            <a:cxnLst/>
            <a:rect l="l" t="t" r="r" b="b"/>
            <a:pathLst>
              <a:path w="1629504" h="2326047">
                <a:moveTo>
                  <a:pt x="0" y="0"/>
                </a:moveTo>
                <a:lnTo>
                  <a:pt x="1629504" y="0"/>
                </a:lnTo>
                <a:lnTo>
                  <a:pt x="1629504" y="2326046"/>
                </a:lnTo>
                <a:lnTo>
                  <a:pt x="0" y="2326046"/>
                </a:lnTo>
                <a:lnTo>
                  <a:pt x="0" y="0"/>
                </a:lnTo>
                <a:close/>
              </a:path>
            </a:pathLst>
          </a:custGeom>
          <a:blipFill>
            <a:blip r:embed="rId7"/>
            <a:stretch>
              <a:fillRect/>
            </a:stretch>
          </a:blipFill>
        </p:spPr>
        <p:txBody>
          <a:bodyPr/>
          <a:lstStyle/>
          <a:p>
            <a:endParaRPr lang="en-GB"/>
          </a:p>
        </p:txBody>
      </p:sp>
      <p:sp>
        <p:nvSpPr>
          <p:cNvPr id="8" name="Freeform 8"/>
          <p:cNvSpPr/>
          <p:nvPr/>
        </p:nvSpPr>
        <p:spPr>
          <a:xfrm>
            <a:off x="7171013" y="4049874"/>
            <a:ext cx="1433335" cy="2326047"/>
          </a:xfrm>
          <a:custGeom>
            <a:avLst/>
            <a:gdLst/>
            <a:ahLst/>
            <a:cxnLst/>
            <a:rect l="l" t="t" r="r" b="b"/>
            <a:pathLst>
              <a:path w="1433335" h="2326047">
                <a:moveTo>
                  <a:pt x="0" y="0"/>
                </a:moveTo>
                <a:lnTo>
                  <a:pt x="1433335" y="0"/>
                </a:lnTo>
                <a:lnTo>
                  <a:pt x="1433335" y="2326047"/>
                </a:lnTo>
                <a:lnTo>
                  <a:pt x="0" y="2326047"/>
                </a:lnTo>
                <a:lnTo>
                  <a:pt x="0" y="0"/>
                </a:lnTo>
                <a:close/>
              </a:path>
            </a:pathLst>
          </a:custGeom>
          <a:blipFill>
            <a:blip r:embed="rId8"/>
            <a:stretch>
              <a:fillRect/>
            </a:stretch>
          </a:blipFill>
        </p:spPr>
        <p:txBody>
          <a:bodyPr/>
          <a:lstStyle/>
          <a:p>
            <a:endParaRPr lang="en-GB"/>
          </a:p>
        </p:txBody>
      </p:sp>
      <p:sp>
        <p:nvSpPr>
          <p:cNvPr id="9" name="Freeform 9"/>
          <p:cNvSpPr/>
          <p:nvPr/>
        </p:nvSpPr>
        <p:spPr>
          <a:xfrm>
            <a:off x="5201911" y="3934473"/>
            <a:ext cx="1969102" cy="2630784"/>
          </a:xfrm>
          <a:custGeom>
            <a:avLst/>
            <a:gdLst/>
            <a:ahLst/>
            <a:cxnLst/>
            <a:rect l="l" t="t" r="r" b="b"/>
            <a:pathLst>
              <a:path w="1969102" h="2630784">
                <a:moveTo>
                  <a:pt x="0" y="0"/>
                </a:moveTo>
                <a:lnTo>
                  <a:pt x="1969102" y="0"/>
                </a:lnTo>
                <a:lnTo>
                  <a:pt x="1969102" y="2630785"/>
                </a:lnTo>
                <a:lnTo>
                  <a:pt x="0" y="2630785"/>
                </a:lnTo>
                <a:lnTo>
                  <a:pt x="0" y="0"/>
                </a:lnTo>
                <a:close/>
              </a:path>
            </a:pathLst>
          </a:custGeom>
          <a:blipFill>
            <a:blip r:embed="rId9"/>
            <a:stretch>
              <a:fillRect/>
            </a:stretch>
          </a:blipFill>
        </p:spPr>
        <p:txBody>
          <a:bodyPr/>
          <a:lstStyle/>
          <a:p>
            <a:endParaRPr lang="en-GB"/>
          </a:p>
        </p:txBody>
      </p:sp>
      <p:sp>
        <p:nvSpPr>
          <p:cNvPr id="10" name="Freeform 10"/>
          <p:cNvSpPr/>
          <p:nvPr/>
        </p:nvSpPr>
        <p:spPr>
          <a:xfrm>
            <a:off x="8875276" y="4012906"/>
            <a:ext cx="1572403" cy="2399983"/>
          </a:xfrm>
          <a:custGeom>
            <a:avLst/>
            <a:gdLst/>
            <a:ahLst/>
            <a:cxnLst/>
            <a:rect l="l" t="t" r="r" b="b"/>
            <a:pathLst>
              <a:path w="1572403" h="2399983">
                <a:moveTo>
                  <a:pt x="0" y="0"/>
                </a:moveTo>
                <a:lnTo>
                  <a:pt x="1572402" y="0"/>
                </a:lnTo>
                <a:lnTo>
                  <a:pt x="1572402" y="2399983"/>
                </a:lnTo>
                <a:lnTo>
                  <a:pt x="0" y="2399983"/>
                </a:lnTo>
                <a:lnTo>
                  <a:pt x="0" y="0"/>
                </a:lnTo>
                <a:close/>
              </a:path>
            </a:pathLst>
          </a:custGeom>
          <a:blipFill>
            <a:blip r:embed="rId10"/>
            <a:stretch>
              <a:fillRect/>
            </a:stretch>
          </a:blipFill>
        </p:spPr>
        <p:txBody>
          <a:bodyPr/>
          <a:lstStyle/>
          <a:p>
            <a:endParaRPr lang="en-GB"/>
          </a:p>
        </p:txBody>
      </p:sp>
      <p:sp>
        <p:nvSpPr>
          <p:cNvPr id="11" name="Freeform 11"/>
          <p:cNvSpPr/>
          <p:nvPr/>
        </p:nvSpPr>
        <p:spPr>
          <a:xfrm>
            <a:off x="10135503" y="3469049"/>
            <a:ext cx="2405218" cy="3561634"/>
          </a:xfrm>
          <a:custGeom>
            <a:avLst/>
            <a:gdLst/>
            <a:ahLst/>
            <a:cxnLst/>
            <a:rect l="l" t="t" r="r" b="b"/>
            <a:pathLst>
              <a:path w="2405218" h="3561634">
                <a:moveTo>
                  <a:pt x="0" y="0"/>
                </a:moveTo>
                <a:lnTo>
                  <a:pt x="2405218" y="0"/>
                </a:lnTo>
                <a:lnTo>
                  <a:pt x="2405218" y="3561634"/>
                </a:lnTo>
                <a:lnTo>
                  <a:pt x="0" y="3561634"/>
                </a:lnTo>
                <a:lnTo>
                  <a:pt x="0" y="0"/>
                </a:lnTo>
                <a:close/>
              </a:path>
            </a:pathLst>
          </a:custGeom>
          <a:blipFill>
            <a:blip r:embed="rId11"/>
            <a:stretch>
              <a:fillRect/>
            </a:stretch>
          </a:blipFill>
        </p:spPr>
        <p:txBody>
          <a:bodyPr/>
          <a:lstStyle/>
          <a:p>
            <a:endParaRPr lang="en-GB"/>
          </a:p>
        </p:txBody>
      </p:sp>
      <p:sp>
        <p:nvSpPr>
          <p:cNvPr id="12" name="Freeform 12"/>
          <p:cNvSpPr/>
          <p:nvPr/>
        </p:nvSpPr>
        <p:spPr>
          <a:xfrm>
            <a:off x="12329994" y="4086842"/>
            <a:ext cx="1711172" cy="2478415"/>
          </a:xfrm>
          <a:custGeom>
            <a:avLst/>
            <a:gdLst/>
            <a:ahLst/>
            <a:cxnLst/>
            <a:rect l="l" t="t" r="r" b="b"/>
            <a:pathLst>
              <a:path w="1711172" h="2478415">
                <a:moveTo>
                  <a:pt x="0" y="0"/>
                </a:moveTo>
                <a:lnTo>
                  <a:pt x="1711172" y="0"/>
                </a:lnTo>
                <a:lnTo>
                  <a:pt x="1711172" y="2478416"/>
                </a:lnTo>
                <a:lnTo>
                  <a:pt x="0" y="2478416"/>
                </a:lnTo>
                <a:lnTo>
                  <a:pt x="0" y="0"/>
                </a:lnTo>
                <a:close/>
              </a:path>
            </a:pathLst>
          </a:custGeom>
          <a:blipFill>
            <a:blip r:embed="rId12"/>
            <a:stretch>
              <a:fillRect/>
            </a:stretch>
          </a:blipFill>
        </p:spPr>
        <p:txBody>
          <a:bodyPr/>
          <a:lstStyle/>
          <a:p>
            <a:endParaRPr lang="en-GB"/>
          </a:p>
        </p:txBody>
      </p:sp>
      <p:sp>
        <p:nvSpPr>
          <p:cNvPr id="13" name="Freeform 13"/>
          <p:cNvSpPr/>
          <p:nvPr/>
        </p:nvSpPr>
        <p:spPr>
          <a:xfrm>
            <a:off x="14077162" y="4143705"/>
            <a:ext cx="1364146" cy="2212320"/>
          </a:xfrm>
          <a:custGeom>
            <a:avLst/>
            <a:gdLst/>
            <a:ahLst/>
            <a:cxnLst/>
            <a:rect l="l" t="t" r="r" b="b"/>
            <a:pathLst>
              <a:path w="1364146" h="2212320">
                <a:moveTo>
                  <a:pt x="0" y="0"/>
                </a:moveTo>
                <a:lnTo>
                  <a:pt x="1364147" y="0"/>
                </a:lnTo>
                <a:lnTo>
                  <a:pt x="1364147" y="2212321"/>
                </a:lnTo>
                <a:lnTo>
                  <a:pt x="0" y="2212321"/>
                </a:lnTo>
                <a:lnTo>
                  <a:pt x="0" y="0"/>
                </a:lnTo>
                <a:close/>
              </a:path>
            </a:pathLst>
          </a:custGeom>
          <a:blipFill>
            <a:blip r:embed="rId13"/>
            <a:stretch>
              <a:fillRect/>
            </a:stretch>
          </a:blipFill>
        </p:spPr>
        <p:txBody>
          <a:bodyPr/>
          <a:lstStyle/>
          <a:p>
            <a:endParaRPr lang="en-GB"/>
          </a:p>
        </p:txBody>
      </p:sp>
      <p:sp>
        <p:nvSpPr>
          <p:cNvPr id="14" name="Freeform 14"/>
          <p:cNvSpPr/>
          <p:nvPr/>
        </p:nvSpPr>
        <p:spPr>
          <a:xfrm>
            <a:off x="15245603" y="3881154"/>
            <a:ext cx="1928109" cy="2494767"/>
          </a:xfrm>
          <a:custGeom>
            <a:avLst/>
            <a:gdLst/>
            <a:ahLst/>
            <a:cxnLst/>
            <a:rect l="l" t="t" r="r" b="b"/>
            <a:pathLst>
              <a:path w="1928109" h="2494767">
                <a:moveTo>
                  <a:pt x="0" y="0"/>
                </a:moveTo>
                <a:lnTo>
                  <a:pt x="1928109" y="0"/>
                </a:lnTo>
                <a:lnTo>
                  <a:pt x="1928109" y="2494767"/>
                </a:lnTo>
                <a:lnTo>
                  <a:pt x="0" y="2494767"/>
                </a:lnTo>
                <a:lnTo>
                  <a:pt x="0" y="0"/>
                </a:lnTo>
                <a:close/>
              </a:path>
            </a:pathLst>
          </a:custGeom>
          <a:blipFill>
            <a:blip r:embed="rId14"/>
            <a:stretch>
              <a:fillRect/>
            </a:stretch>
          </a:blipFill>
        </p:spPr>
        <p:txBody>
          <a:bodyPr/>
          <a:lstStyle/>
          <a:p>
            <a:endParaRPr lang="en-GB"/>
          </a:p>
        </p:txBody>
      </p:sp>
      <p:sp>
        <p:nvSpPr>
          <p:cNvPr id="15" name="TextBox 15"/>
          <p:cNvSpPr txBox="1"/>
          <p:nvPr/>
        </p:nvSpPr>
        <p:spPr>
          <a:xfrm>
            <a:off x="4499523" y="1219746"/>
            <a:ext cx="9288953" cy="1004241"/>
          </a:xfrm>
          <a:prstGeom prst="rect">
            <a:avLst/>
          </a:prstGeom>
        </p:spPr>
        <p:txBody>
          <a:bodyPr lIns="0" tIns="0" rIns="0" bIns="0" rtlCol="0" anchor="t">
            <a:spAutoFit/>
          </a:bodyPr>
          <a:lstStyle/>
          <a:p>
            <a:pPr algn="ctr">
              <a:lnSpc>
                <a:spcPts val="8203"/>
              </a:lnSpc>
              <a:spcBef>
                <a:spcPct val="0"/>
              </a:spcBef>
            </a:pPr>
            <a:r>
              <a:rPr lang="en-US" sz="5859">
                <a:solidFill>
                  <a:srgbClr val="000000"/>
                </a:solidFill>
                <a:latin typeface="Lulu Font TH"/>
                <a:ea typeface="Lulu Font TH"/>
                <a:cs typeface="Lulu Font TH"/>
                <a:sym typeface="Lulu Font TH"/>
              </a:rPr>
              <a:t>Meet the Inside Out 2 Team!</a:t>
            </a:r>
          </a:p>
        </p:txBody>
      </p:sp>
      <p:sp>
        <p:nvSpPr>
          <p:cNvPr id="16" name="TextBox 16"/>
          <p:cNvSpPr txBox="1"/>
          <p:nvPr/>
        </p:nvSpPr>
        <p:spPr>
          <a:xfrm>
            <a:off x="3812360" y="2244591"/>
            <a:ext cx="10663280" cy="1496596"/>
          </a:xfrm>
          <a:prstGeom prst="rect">
            <a:avLst/>
          </a:prstGeom>
        </p:spPr>
        <p:txBody>
          <a:bodyPr lIns="0" tIns="0" rIns="0" bIns="0" rtlCol="0" anchor="t">
            <a:spAutoFit/>
          </a:bodyPr>
          <a:lstStyle/>
          <a:p>
            <a:pPr algn="ctr">
              <a:lnSpc>
                <a:spcPts val="6041"/>
              </a:lnSpc>
              <a:spcBef>
                <a:spcPct val="0"/>
              </a:spcBef>
            </a:pPr>
            <a:r>
              <a:rPr lang="en-US" sz="4315">
                <a:solidFill>
                  <a:srgbClr val="000000"/>
                </a:solidFill>
                <a:latin typeface="Lulu Font TH"/>
                <a:ea typeface="Lulu Font TH"/>
                <a:cs typeface="Lulu Font TH"/>
                <a:sym typeface="Lulu Font TH"/>
              </a:rPr>
              <a:t>Can you name them? When might you feel these emotions?</a:t>
            </a:r>
          </a:p>
        </p:txBody>
      </p:sp>
      <p:sp>
        <p:nvSpPr>
          <p:cNvPr id="17" name="TextBox 17"/>
          <p:cNvSpPr txBox="1"/>
          <p:nvPr/>
        </p:nvSpPr>
        <p:spPr>
          <a:xfrm>
            <a:off x="1813640" y="6479533"/>
            <a:ext cx="1043311" cy="747651"/>
          </a:xfrm>
          <a:prstGeom prst="rect">
            <a:avLst/>
          </a:prstGeom>
        </p:spPr>
        <p:txBody>
          <a:bodyPr lIns="0" tIns="0" rIns="0" bIns="0" rtlCol="0" anchor="t">
            <a:spAutoFit/>
          </a:bodyPr>
          <a:lstStyle/>
          <a:p>
            <a:pPr algn="ctr">
              <a:lnSpc>
                <a:spcPts val="6101"/>
              </a:lnSpc>
              <a:spcBef>
                <a:spcPct val="0"/>
              </a:spcBef>
            </a:pPr>
            <a:r>
              <a:rPr lang="en-US" sz="4358" dirty="0">
                <a:solidFill>
                  <a:srgbClr val="000000"/>
                </a:solidFill>
                <a:latin typeface="Lulu Font TH"/>
                <a:ea typeface="Lulu Font TH"/>
                <a:cs typeface="Lulu Font TH"/>
                <a:sym typeface="Lulu Font TH"/>
              </a:rPr>
              <a:t>Joy</a:t>
            </a:r>
          </a:p>
        </p:txBody>
      </p:sp>
      <p:sp>
        <p:nvSpPr>
          <p:cNvPr id="18" name="TextBox 18"/>
          <p:cNvSpPr txBox="1"/>
          <p:nvPr/>
        </p:nvSpPr>
        <p:spPr>
          <a:xfrm>
            <a:off x="3378167" y="6479533"/>
            <a:ext cx="1969102" cy="747651"/>
          </a:xfrm>
          <a:prstGeom prst="rect">
            <a:avLst/>
          </a:prstGeom>
        </p:spPr>
        <p:txBody>
          <a:bodyPr wrap="square" lIns="0" tIns="0" rIns="0" bIns="0" rtlCol="0" anchor="t">
            <a:spAutoFit/>
          </a:bodyPr>
          <a:lstStyle/>
          <a:p>
            <a:pPr algn="ctr">
              <a:lnSpc>
                <a:spcPts val="6101"/>
              </a:lnSpc>
              <a:spcBef>
                <a:spcPct val="0"/>
              </a:spcBef>
            </a:pPr>
            <a:r>
              <a:rPr lang="en-US" sz="4358" dirty="0">
                <a:solidFill>
                  <a:srgbClr val="000000"/>
                </a:solidFill>
                <a:latin typeface="Lulu Font TH"/>
                <a:ea typeface="Lulu Font TH"/>
                <a:cs typeface="Lulu Font TH"/>
                <a:sym typeface="Lulu Font TH"/>
              </a:rPr>
              <a:t>Sadness</a:t>
            </a:r>
          </a:p>
        </p:txBody>
      </p:sp>
      <p:sp>
        <p:nvSpPr>
          <p:cNvPr id="19" name="TextBox 19"/>
          <p:cNvSpPr txBox="1"/>
          <p:nvPr/>
        </p:nvSpPr>
        <p:spPr>
          <a:xfrm>
            <a:off x="5646679" y="6479533"/>
            <a:ext cx="1465611" cy="747651"/>
          </a:xfrm>
          <a:prstGeom prst="rect">
            <a:avLst/>
          </a:prstGeom>
        </p:spPr>
        <p:txBody>
          <a:bodyPr wrap="square" lIns="0" tIns="0" rIns="0" bIns="0" rtlCol="0" anchor="t">
            <a:spAutoFit/>
          </a:bodyPr>
          <a:lstStyle/>
          <a:p>
            <a:pPr algn="ctr">
              <a:lnSpc>
                <a:spcPts val="6101"/>
              </a:lnSpc>
              <a:spcBef>
                <a:spcPct val="0"/>
              </a:spcBef>
            </a:pPr>
            <a:r>
              <a:rPr lang="en-US" sz="4358" dirty="0">
                <a:solidFill>
                  <a:srgbClr val="000000"/>
                </a:solidFill>
                <a:latin typeface="Lulu Font TH"/>
                <a:ea typeface="Lulu Font TH"/>
                <a:cs typeface="Lulu Font TH"/>
                <a:sym typeface="Lulu Font TH"/>
              </a:rPr>
              <a:t>Anger</a:t>
            </a:r>
          </a:p>
        </p:txBody>
      </p:sp>
      <p:sp>
        <p:nvSpPr>
          <p:cNvPr id="20" name="TextBox 20"/>
          <p:cNvSpPr txBox="1"/>
          <p:nvPr/>
        </p:nvSpPr>
        <p:spPr>
          <a:xfrm>
            <a:off x="7237688" y="6479533"/>
            <a:ext cx="1803315" cy="747651"/>
          </a:xfrm>
          <a:prstGeom prst="rect">
            <a:avLst/>
          </a:prstGeom>
        </p:spPr>
        <p:txBody>
          <a:bodyPr wrap="square" lIns="0" tIns="0" rIns="0" bIns="0" rtlCol="0" anchor="t">
            <a:spAutoFit/>
          </a:bodyPr>
          <a:lstStyle/>
          <a:p>
            <a:pPr algn="ctr">
              <a:lnSpc>
                <a:spcPts val="6101"/>
              </a:lnSpc>
              <a:spcBef>
                <a:spcPct val="0"/>
              </a:spcBef>
            </a:pPr>
            <a:r>
              <a:rPr lang="en-US" sz="4358" dirty="0">
                <a:solidFill>
                  <a:srgbClr val="000000"/>
                </a:solidFill>
                <a:latin typeface="Lulu Font TH"/>
                <a:ea typeface="Lulu Font TH"/>
                <a:cs typeface="Lulu Font TH"/>
                <a:sym typeface="Lulu Font TH"/>
              </a:rPr>
              <a:t>Disgust</a:t>
            </a:r>
          </a:p>
        </p:txBody>
      </p:sp>
      <p:sp>
        <p:nvSpPr>
          <p:cNvPr id="21" name="TextBox 21"/>
          <p:cNvSpPr txBox="1"/>
          <p:nvPr/>
        </p:nvSpPr>
        <p:spPr>
          <a:xfrm>
            <a:off x="9200824" y="6479533"/>
            <a:ext cx="1155620" cy="747651"/>
          </a:xfrm>
          <a:prstGeom prst="rect">
            <a:avLst/>
          </a:prstGeom>
        </p:spPr>
        <p:txBody>
          <a:bodyPr wrap="square" lIns="0" tIns="0" rIns="0" bIns="0" rtlCol="0" anchor="t">
            <a:spAutoFit/>
          </a:bodyPr>
          <a:lstStyle/>
          <a:p>
            <a:pPr algn="ctr">
              <a:lnSpc>
                <a:spcPts val="6101"/>
              </a:lnSpc>
              <a:spcBef>
                <a:spcPct val="0"/>
              </a:spcBef>
            </a:pPr>
            <a:r>
              <a:rPr lang="en-US" sz="4358" dirty="0">
                <a:solidFill>
                  <a:srgbClr val="000000"/>
                </a:solidFill>
                <a:latin typeface="Lulu Font TH"/>
                <a:ea typeface="Lulu Font TH"/>
                <a:cs typeface="Lulu Font TH"/>
                <a:sym typeface="Lulu Font TH"/>
              </a:rPr>
              <a:t>Fear</a:t>
            </a:r>
          </a:p>
        </p:txBody>
      </p:sp>
      <p:sp>
        <p:nvSpPr>
          <p:cNvPr id="22" name="TextBox 22"/>
          <p:cNvSpPr txBox="1"/>
          <p:nvPr/>
        </p:nvSpPr>
        <p:spPr>
          <a:xfrm>
            <a:off x="10725295" y="6479533"/>
            <a:ext cx="1129139" cy="747651"/>
          </a:xfrm>
          <a:prstGeom prst="rect">
            <a:avLst/>
          </a:prstGeom>
        </p:spPr>
        <p:txBody>
          <a:bodyPr lIns="0" tIns="0" rIns="0" bIns="0" rtlCol="0" anchor="t">
            <a:spAutoFit/>
          </a:bodyPr>
          <a:lstStyle/>
          <a:p>
            <a:pPr algn="ctr">
              <a:lnSpc>
                <a:spcPts val="6101"/>
              </a:lnSpc>
              <a:spcBef>
                <a:spcPct val="0"/>
              </a:spcBef>
            </a:pPr>
            <a:r>
              <a:rPr lang="en-US" sz="4358" dirty="0">
                <a:solidFill>
                  <a:srgbClr val="000000"/>
                </a:solidFill>
                <a:latin typeface="Lulu Font TH"/>
                <a:ea typeface="Lulu Font TH"/>
                <a:cs typeface="Lulu Font TH"/>
                <a:sym typeface="Lulu Font TH"/>
              </a:rPr>
              <a:t>Envy</a:t>
            </a:r>
          </a:p>
        </p:txBody>
      </p:sp>
      <p:sp>
        <p:nvSpPr>
          <p:cNvPr id="23" name="TextBox 23"/>
          <p:cNvSpPr txBox="1"/>
          <p:nvPr/>
        </p:nvSpPr>
        <p:spPr>
          <a:xfrm>
            <a:off x="11979832" y="6721066"/>
            <a:ext cx="2221155" cy="431111"/>
          </a:xfrm>
          <a:prstGeom prst="rect">
            <a:avLst/>
          </a:prstGeom>
        </p:spPr>
        <p:txBody>
          <a:bodyPr wrap="square" lIns="0" tIns="0" rIns="0" bIns="0" rtlCol="0" anchor="t">
            <a:spAutoFit/>
          </a:bodyPr>
          <a:lstStyle/>
          <a:p>
            <a:pPr algn="ctr">
              <a:lnSpc>
                <a:spcPts val="3534"/>
              </a:lnSpc>
              <a:spcBef>
                <a:spcPct val="0"/>
              </a:spcBef>
            </a:pPr>
            <a:r>
              <a:rPr lang="en-US" sz="2524" dirty="0">
                <a:solidFill>
                  <a:srgbClr val="000000"/>
                </a:solidFill>
                <a:latin typeface="Lulu Font TH"/>
                <a:ea typeface="Lulu Font TH"/>
                <a:cs typeface="Lulu Font TH"/>
                <a:sym typeface="Lulu Font TH"/>
              </a:rPr>
              <a:t>Embarrassment</a:t>
            </a:r>
          </a:p>
        </p:txBody>
      </p:sp>
      <p:sp>
        <p:nvSpPr>
          <p:cNvPr id="24" name="TextBox 24"/>
          <p:cNvSpPr txBox="1"/>
          <p:nvPr/>
        </p:nvSpPr>
        <p:spPr>
          <a:xfrm>
            <a:off x="14200987" y="6479533"/>
            <a:ext cx="1435510" cy="747651"/>
          </a:xfrm>
          <a:prstGeom prst="rect">
            <a:avLst/>
          </a:prstGeom>
        </p:spPr>
        <p:txBody>
          <a:bodyPr wrap="square" lIns="0" tIns="0" rIns="0" bIns="0" rtlCol="0" anchor="t">
            <a:spAutoFit/>
          </a:bodyPr>
          <a:lstStyle/>
          <a:p>
            <a:pPr algn="ctr">
              <a:lnSpc>
                <a:spcPts val="6101"/>
              </a:lnSpc>
              <a:spcBef>
                <a:spcPct val="0"/>
              </a:spcBef>
            </a:pPr>
            <a:r>
              <a:rPr lang="en-US" sz="4358" dirty="0">
                <a:solidFill>
                  <a:srgbClr val="000000"/>
                </a:solidFill>
                <a:latin typeface="Lulu Font TH"/>
                <a:ea typeface="Lulu Font TH"/>
                <a:cs typeface="Lulu Font TH"/>
                <a:sym typeface="Lulu Font TH"/>
              </a:rPr>
              <a:t>Bored</a:t>
            </a:r>
          </a:p>
        </p:txBody>
      </p:sp>
      <p:sp>
        <p:nvSpPr>
          <p:cNvPr id="25" name="TextBox 25"/>
          <p:cNvSpPr txBox="1"/>
          <p:nvPr/>
        </p:nvSpPr>
        <p:spPr>
          <a:xfrm>
            <a:off x="15667584" y="6631133"/>
            <a:ext cx="1506127" cy="596051"/>
          </a:xfrm>
          <a:prstGeom prst="rect">
            <a:avLst/>
          </a:prstGeom>
        </p:spPr>
        <p:txBody>
          <a:bodyPr wrap="square" lIns="0" tIns="0" rIns="0" bIns="0" rtlCol="0" anchor="t">
            <a:spAutoFit/>
          </a:bodyPr>
          <a:lstStyle/>
          <a:p>
            <a:pPr algn="ctr">
              <a:lnSpc>
                <a:spcPts val="4879"/>
              </a:lnSpc>
              <a:spcBef>
                <a:spcPct val="0"/>
              </a:spcBef>
            </a:pPr>
            <a:r>
              <a:rPr lang="en-US" sz="3485" dirty="0">
                <a:solidFill>
                  <a:srgbClr val="000000"/>
                </a:solidFill>
                <a:latin typeface="Lulu Font TH"/>
                <a:ea typeface="Lulu Font TH"/>
                <a:cs typeface="Lulu Font TH"/>
                <a:sym typeface="Lulu Font TH"/>
              </a:rPr>
              <a:t>Anxiety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sp>
        <p:nvSpPr>
          <p:cNvPr id="5" name="Freeform 5"/>
          <p:cNvSpPr/>
          <p:nvPr/>
        </p:nvSpPr>
        <p:spPr>
          <a:xfrm>
            <a:off x="2521169" y="1675603"/>
            <a:ext cx="13245663" cy="5539095"/>
          </a:xfrm>
          <a:custGeom>
            <a:avLst/>
            <a:gdLst/>
            <a:ahLst/>
            <a:cxnLst/>
            <a:rect l="l" t="t" r="r" b="b"/>
            <a:pathLst>
              <a:path w="13245663" h="5539095">
                <a:moveTo>
                  <a:pt x="0" y="0"/>
                </a:moveTo>
                <a:lnTo>
                  <a:pt x="13245662" y="0"/>
                </a:lnTo>
                <a:lnTo>
                  <a:pt x="13245662" y="5539095"/>
                </a:lnTo>
                <a:lnTo>
                  <a:pt x="0" y="553909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6" name="Freeform 6"/>
          <p:cNvSpPr/>
          <p:nvPr/>
        </p:nvSpPr>
        <p:spPr>
          <a:xfrm>
            <a:off x="7612096" y="6549954"/>
            <a:ext cx="3063808" cy="3259370"/>
          </a:xfrm>
          <a:custGeom>
            <a:avLst/>
            <a:gdLst/>
            <a:ahLst/>
            <a:cxnLst/>
            <a:rect l="l" t="t" r="r" b="b"/>
            <a:pathLst>
              <a:path w="3063808" h="3259370">
                <a:moveTo>
                  <a:pt x="0" y="0"/>
                </a:moveTo>
                <a:lnTo>
                  <a:pt x="3063808" y="0"/>
                </a:lnTo>
                <a:lnTo>
                  <a:pt x="3063808" y="3259370"/>
                </a:lnTo>
                <a:lnTo>
                  <a:pt x="0" y="3259370"/>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txBody>
          <a:bodyPr/>
          <a:lstStyle/>
          <a:p>
            <a:endParaRPr lang="en-GB"/>
          </a:p>
        </p:txBody>
      </p:sp>
      <p:sp>
        <p:nvSpPr>
          <p:cNvPr id="7" name="TextBox 7"/>
          <p:cNvSpPr txBox="1"/>
          <p:nvPr/>
        </p:nvSpPr>
        <p:spPr>
          <a:xfrm>
            <a:off x="3208477" y="2292893"/>
            <a:ext cx="11871047" cy="808590"/>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Mental Health at School and Work</a:t>
            </a:r>
          </a:p>
        </p:txBody>
      </p:sp>
      <p:sp>
        <p:nvSpPr>
          <p:cNvPr id="8" name="TextBox 8"/>
          <p:cNvSpPr txBox="1"/>
          <p:nvPr/>
        </p:nvSpPr>
        <p:spPr>
          <a:xfrm>
            <a:off x="2916230" y="3703500"/>
            <a:ext cx="12455540" cy="2279731"/>
          </a:xfrm>
          <a:prstGeom prst="rect">
            <a:avLst/>
          </a:prstGeom>
        </p:spPr>
        <p:txBody>
          <a:bodyPr lIns="0" tIns="0" rIns="0" bIns="0" rtlCol="0" anchor="t">
            <a:spAutoFit/>
          </a:bodyPr>
          <a:lstStyle/>
          <a:p>
            <a:pPr algn="ctr">
              <a:lnSpc>
                <a:spcPts val="6065"/>
              </a:lnSpc>
              <a:spcBef>
                <a:spcPct val="0"/>
              </a:spcBef>
            </a:pPr>
            <a:r>
              <a:rPr lang="en-US" sz="4332">
                <a:solidFill>
                  <a:srgbClr val="000000"/>
                </a:solidFill>
                <a:latin typeface="Lulu Font TH"/>
                <a:ea typeface="Lulu Font TH"/>
                <a:cs typeface="Lulu Font TH"/>
                <a:sym typeface="Lulu Font TH"/>
              </a:rPr>
              <a:t>Mental health is important for everyone, whether you're a pupil or teacher! Being kind to others and talking about our feelings can help us feel better.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grpSp>
        <p:nvGrpSpPr>
          <p:cNvPr id="5" name="Group 5"/>
          <p:cNvGrpSpPr/>
          <p:nvPr/>
        </p:nvGrpSpPr>
        <p:grpSpPr>
          <a:xfrm>
            <a:off x="2994625" y="1722910"/>
            <a:ext cx="12298750" cy="6841180"/>
            <a:chOff x="0" y="0"/>
            <a:chExt cx="16398333" cy="9121573"/>
          </a:xfrm>
        </p:grpSpPr>
        <p:sp>
          <p:nvSpPr>
            <p:cNvPr id="6" name="Freeform 6"/>
            <p:cNvSpPr/>
            <p:nvPr/>
          </p:nvSpPr>
          <p:spPr>
            <a:xfrm>
              <a:off x="0" y="0"/>
              <a:ext cx="16398333" cy="9121573"/>
            </a:xfrm>
            <a:custGeom>
              <a:avLst/>
              <a:gdLst/>
              <a:ahLst/>
              <a:cxnLst/>
              <a:rect l="l" t="t" r="r" b="b"/>
              <a:pathLst>
                <a:path w="16398333" h="9121573">
                  <a:moveTo>
                    <a:pt x="0" y="0"/>
                  </a:moveTo>
                  <a:lnTo>
                    <a:pt x="16398333" y="0"/>
                  </a:lnTo>
                  <a:lnTo>
                    <a:pt x="16398333" y="9121573"/>
                  </a:lnTo>
                  <a:lnTo>
                    <a:pt x="0" y="9121573"/>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7" name="TextBox 7"/>
            <p:cNvSpPr txBox="1"/>
            <p:nvPr/>
          </p:nvSpPr>
          <p:spPr>
            <a:xfrm>
              <a:off x="3161572" y="1841535"/>
              <a:ext cx="10075188" cy="4743595"/>
            </a:xfrm>
            <a:prstGeom prst="rect">
              <a:avLst/>
            </a:prstGeom>
          </p:spPr>
          <p:txBody>
            <a:bodyPr lIns="0" tIns="0" rIns="0" bIns="0" rtlCol="0" anchor="t">
              <a:spAutoFit/>
            </a:bodyPr>
            <a:lstStyle/>
            <a:p>
              <a:pPr algn="ctr">
                <a:lnSpc>
                  <a:spcPts val="14493"/>
                </a:lnSpc>
                <a:spcBef>
                  <a:spcPct val="0"/>
                </a:spcBef>
              </a:pPr>
              <a:r>
                <a:rPr lang="en-US" sz="10352">
                  <a:solidFill>
                    <a:srgbClr val="000000"/>
                  </a:solidFill>
                  <a:latin typeface="Lulu Font TH"/>
                  <a:ea typeface="Lulu Font TH"/>
                  <a:cs typeface="Lulu Font TH"/>
                  <a:sym typeface="Lulu Font TH"/>
                </a:rPr>
                <a:t>Who helps us at school?</a:t>
              </a:r>
            </a:p>
          </p:txBody>
        </p:sp>
      </p:grpSp>
      <p:sp>
        <p:nvSpPr>
          <p:cNvPr id="8" name="Freeform 8"/>
          <p:cNvSpPr/>
          <p:nvPr/>
        </p:nvSpPr>
        <p:spPr>
          <a:xfrm>
            <a:off x="14509823" y="6508823"/>
            <a:ext cx="3778177" cy="3778177"/>
          </a:xfrm>
          <a:custGeom>
            <a:avLst/>
            <a:gdLst/>
            <a:ahLst/>
            <a:cxnLst/>
            <a:rect l="l" t="t" r="r" b="b"/>
            <a:pathLst>
              <a:path w="3778177" h="3778177">
                <a:moveTo>
                  <a:pt x="0" y="0"/>
                </a:moveTo>
                <a:lnTo>
                  <a:pt x="3778177" y="0"/>
                </a:lnTo>
                <a:lnTo>
                  <a:pt x="3778177" y="3778177"/>
                </a:lnTo>
                <a:lnTo>
                  <a:pt x="0" y="3778177"/>
                </a:lnTo>
                <a:lnTo>
                  <a:pt x="0" y="0"/>
                </a:lnTo>
                <a:close/>
              </a:path>
            </a:pathLst>
          </a:custGeom>
          <a:blipFill>
            <a:blip r:embed="rId6"/>
            <a:stretch>
              <a:fillRect/>
            </a:stretch>
          </a:blipFill>
        </p:spPr>
        <p:txBody>
          <a:bodyPr/>
          <a:lstStyle/>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grpSp>
        <p:nvGrpSpPr>
          <p:cNvPr id="5" name="Group 5"/>
          <p:cNvGrpSpPr/>
          <p:nvPr/>
        </p:nvGrpSpPr>
        <p:grpSpPr>
          <a:xfrm>
            <a:off x="6287328" y="3126663"/>
            <a:ext cx="5713345" cy="3178048"/>
            <a:chOff x="0" y="0"/>
            <a:chExt cx="7617793" cy="4237397"/>
          </a:xfrm>
        </p:grpSpPr>
        <p:sp>
          <p:nvSpPr>
            <p:cNvPr id="6" name="Freeform 6"/>
            <p:cNvSpPr/>
            <p:nvPr/>
          </p:nvSpPr>
          <p:spPr>
            <a:xfrm>
              <a:off x="0" y="0"/>
              <a:ext cx="7617793" cy="4237397"/>
            </a:xfrm>
            <a:custGeom>
              <a:avLst/>
              <a:gdLst/>
              <a:ahLst/>
              <a:cxnLst/>
              <a:rect l="l" t="t" r="r" b="b"/>
              <a:pathLst>
                <a:path w="7617793" h="4237397">
                  <a:moveTo>
                    <a:pt x="0" y="0"/>
                  </a:moveTo>
                  <a:lnTo>
                    <a:pt x="7617793" y="0"/>
                  </a:lnTo>
                  <a:lnTo>
                    <a:pt x="7617793" y="4237397"/>
                  </a:lnTo>
                  <a:lnTo>
                    <a:pt x="0" y="4237397"/>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7" name="TextBox 7"/>
            <p:cNvSpPr txBox="1"/>
            <p:nvPr/>
          </p:nvSpPr>
          <p:spPr>
            <a:xfrm>
              <a:off x="1468698" y="853150"/>
              <a:ext cx="4680396" cy="2205951"/>
            </a:xfrm>
            <a:prstGeom prst="rect">
              <a:avLst/>
            </a:prstGeom>
          </p:spPr>
          <p:txBody>
            <a:bodyPr lIns="0" tIns="0" rIns="0" bIns="0" rtlCol="0" anchor="t">
              <a:spAutoFit/>
            </a:bodyPr>
            <a:lstStyle/>
            <a:p>
              <a:pPr algn="ctr">
                <a:lnSpc>
                  <a:spcPts val="6733"/>
                </a:lnSpc>
                <a:spcBef>
                  <a:spcPct val="0"/>
                </a:spcBef>
              </a:pPr>
              <a:r>
                <a:rPr lang="en-US" sz="4809">
                  <a:solidFill>
                    <a:srgbClr val="000000"/>
                  </a:solidFill>
                  <a:latin typeface="Lulu Font TH"/>
                  <a:ea typeface="Lulu Font TH"/>
                  <a:cs typeface="Lulu Font TH"/>
                  <a:sym typeface="Lulu Font TH"/>
                </a:rPr>
                <a:t>Who helps us at school?</a:t>
              </a:r>
            </a:p>
          </p:txBody>
        </p:sp>
      </p:grpSp>
      <p:grpSp>
        <p:nvGrpSpPr>
          <p:cNvPr id="8" name="Group 8"/>
          <p:cNvGrpSpPr/>
          <p:nvPr/>
        </p:nvGrpSpPr>
        <p:grpSpPr>
          <a:xfrm>
            <a:off x="1692092" y="3126663"/>
            <a:ext cx="4090411" cy="3456875"/>
            <a:chOff x="0" y="0"/>
            <a:chExt cx="5453881" cy="4609167"/>
          </a:xfrm>
        </p:grpSpPr>
        <p:grpSp>
          <p:nvGrpSpPr>
            <p:cNvPr id="9" name="Group 9"/>
            <p:cNvGrpSpPr/>
            <p:nvPr/>
          </p:nvGrpSpPr>
          <p:grpSpPr>
            <a:xfrm>
              <a:off x="0" y="0"/>
              <a:ext cx="5296849" cy="4609167"/>
              <a:chOff x="0" y="0"/>
              <a:chExt cx="1233010" cy="1072930"/>
            </a:xfrm>
          </p:grpSpPr>
          <p:sp>
            <p:nvSpPr>
              <p:cNvPr id="10" name="Freeform 10"/>
              <p:cNvSpPr/>
              <p:nvPr/>
            </p:nvSpPr>
            <p:spPr>
              <a:xfrm>
                <a:off x="0" y="0"/>
                <a:ext cx="1233010" cy="1072930"/>
              </a:xfrm>
              <a:custGeom>
                <a:avLst/>
                <a:gdLst/>
                <a:ahLst/>
                <a:cxnLst/>
                <a:rect l="l" t="t" r="r" b="b"/>
                <a:pathLst>
                  <a:path w="1233010" h="1072930">
                    <a:moveTo>
                      <a:pt x="84339" y="0"/>
                    </a:moveTo>
                    <a:lnTo>
                      <a:pt x="1148671" y="0"/>
                    </a:lnTo>
                    <a:cubicBezTo>
                      <a:pt x="1195250" y="0"/>
                      <a:pt x="1233010" y="37760"/>
                      <a:pt x="1233010" y="84339"/>
                    </a:cubicBezTo>
                    <a:lnTo>
                      <a:pt x="1233010" y="988591"/>
                    </a:lnTo>
                    <a:cubicBezTo>
                      <a:pt x="1233010" y="1010959"/>
                      <a:pt x="1224124" y="1032411"/>
                      <a:pt x="1208308" y="1048228"/>
                    </a:cubicBezTo>
                    <a:cubicBezTo>
                      <a:pt x="1192491" y="1064044"/>
                      <a:pt x="1171039" y="1072930"/>
                      <a:pt x="1148671" y="1072930"/>
                    </a:cubicBezTo>
                    <a:lnTo>
                      <a:pt x="84339" y="1072930"/>
                    </a:lnTo>
                    <a:cubicBezTo>
                      <a:pt x="61971" y="1072930"/>
                      <a:pt x="40519" y="1064044"/>
                      <a:pt x="24702" y="1048228"/>
                    </a:cubicBezTo>
                    <a:cubicBezTo>
                      <a:pt x="8886" y="1032411"/>
                      <a:pt x="0" y="1010959"/>
                      <a:pt x="0" y="988591"/>
                    </a:cubicBezTo>
                    <a:lnTo>
                      <a:pt x="0" y="84339"/>
                    </a:lnTo>
                    <a:cubicBezTo>
                      <a:pt x="0" y="61971"/>
                      <a:pt x="8886" y="40519"/>
                      <a:pt x="24702" y="24702"/>
                    </a:cubicBezTo>
                    <a:cubicBezTo>
                      <a:pt x="40519" y="8886"/>
                      <a:pt x="61971" y="0"/>
                      <a:pt x="84339" y="0"/>
                    </a:cubicBezTo>
                    <a:close/>
                  </a:path>
                </a:pathLst>
              </a:custGeom>
              <a:solidFill>
                <a:srgbClr val="FFFFFF"/>
              </a:solidFill>
              <a:ln w="38100" cap="rnd">
                <a:solidFill>
                  <a:srgbClr val="000000"/>
                </a:solidFill>
                <a:prstDash val="solid"/>
                <a:round/>
              </a:ln>
            </p:spPr>
            <p:txBody>
              <a:bodyPr/>
              <a:lstStyle/>
              <a:p>
                <a:endParaRPr lang="en-GB"/>
              </a:p>
            </p:txBody>
          </p:sp>
          <p:sp>
            <p:nvSpPr>
              <p:cNvPr id="11" name="TextBox 11"/>
              <p:cNvSpPr txBox="1"/>
              <p:nvPr/>
            </p:nvSpPr>
            <p:spPr>
              <a:xfrm>
                <a:off x="0" y="-47625"/>
                <a:ext cx="1233010" cy="1120555"/>
              </a:xfrm>
              <a:prstGeom prst="rect">
                <a:avLst/>
              </a:prstGeom>
            </p:spPr>
            <p:txBody>
              <a:bodyPr lIns="50800" tIns="50800" rIns="50800" bIns="50800" rtlCol="0" anchor="ctr"/>
              <a:lstStyle/>
              <a:p>
                <a:pPr algn="ctr">
                  <a:lnSpc>
                    <a:spcPts val="3534"/>
                  </a:lnSpc>
                </a:pPr>
                <a:endParaRPr/>
              </a:p>
            </p:txBody>
          </p:sp>
        </p:grpSp>
        <p:sp>
          <p:nvSpPr>
            <p:cNvPr id="12" name="TextBox 12"/>
            <p:cNvSpPr txBox="1"/>
            <p:nvPr/>
          </p:nvSpPr>
          <p:spPr>
            <a:xfrm>
              <a:off x="0" y="34584"/>
              <a:ext cx="5085158" cy="1153387"/>
            </a:xfrm>
            <a:prstGeom prst="rect">
              <a:avLst/>
            </a:prstGeom>
          </p:spPr>
          <p:txBody>
            <a:bodyPr lIns="0" tIns="0" rIns="0" bIns="0" rtlCol="0" anchor="t">
              <a:spAutoFit/>
            </a:bodyPr>
            <a:lstStyle/>
            <a:p>
              <a:pPr algn="ctr">
                <a:lnSpc>
                  <a:spcPts val="7315"/>
                </a:lnSpc>
                <a:spcBef>
                  <a:spcPct val="0"/>
                </a:spcBef>
              </a:pPr>
              <a:r>
                <a:rPr lang="en-US" sz="5225">
                  <a:solidFill>
                    <a:srgbClr val="000000"/>
                  </a:solidFill>
                  <a:latin typeface="Lulu Font TH"/>
                  <a:ea typeface="Lulu Font TH"/>
                  <a:cs typeface="Lulu Font TH"/>
                  <a:sym typeface="Lulu Font TH"/>
                </a:rPr>
                <a:t>Teachers</a:t>
              </a:r>
            </a:p>
          </p:txBody>
        </p:sp>
        <p:sp>
          <p:nvSpPr>
            <p:cNvPr id="13" name="TextBox 13"/>
            <p:cNvSpPr txBox="1"/>
            <p:nvPr/>
          </p:nvSpPr>
          <p:spPr>
            <a:xfrm>
              <a:off x="39524" y="1433105"/>
              <a:ext cx="5414357" cy="2499387"/>
            </a:xfrm>
            <a:prstGeom prst="rect">
              <a:avLst/>
            </a:prstGeom>
          </p:spPr>
          <p:txBody>
            <a:bodyPr lIns="0" tIns="0" rIns="0" bIns="0" rtlCol="0" anchor="t">
              <a:spAutoFit/>
            </a:bodyPr>
            <a:lstStyle/>
            <a:p>
              <a:pPr marL="385586" lvl="1" indent="-192793" algn="l">
                <a:lnSpc>
                  <a:spcPts val="2500"/>
                </a:lnSpc>
                <a:buFont typeface="Arial"/>
                <a:buChar char="•"/>
              </a:pPr>
              <a:r>
                <a:rPr lang="en-US" sz="1785">
                  <a:solidFill>
                    <a:srgbClr val="000000"/>
                  </a:solidFill>
                  <a:latin typeface="Lulu Font TH"/>
                  <a:ea typeface="Lulu Font TH"/>
                  <a:cs typeface="Lulu Font TH"/>
                  <a:sym typeface="Lulu Font TH"/>
                </a:rPr>
                <a:t>How they help us: They teach us, listen to our problems, and help us learn.</a:t>
              </a:r>
            </a:p>
            <a:p>
              <a:pPr marL="385586" lvl="1" indent="-192793" algn="l">
                <a:lnSpc>
                  <a:spcPts val="2500"/>
                </a:lnSpc>
                <a:buFont typeface="Arial"/>
                <a:buChar char="•"/>
              </a:pPr>
              <a:r>
                <a:rPr lang="en-US" sz="1785">
                  <a:solidFill>
                    <a:srgbClr val="000000"/>
                  </a:solidFill>
                  <a:latin typeface="Lulu Font TH"/>
                  <a:ea typeface="Lulu Font TH"/>
                  <a:cs typeface="Lulu Font TH"/>
                  <a:sym typeface="Lulu Font TH"/>
                </a:rPr>
                <a:t>How we can help: Be respectful, say thank you, and help keep the classroom tidy.</a:t>
              </a:r>
            </a:p>
          </p:txBody>
        </p:sp>
      </p:grpSp>
      <p:grpSp>
        <p:nvGrpSpPr>
          <p:cNvPr id="14" name="Group 14"/>
          <p:cNvGrpSpPr/>
          <p:nvPr/>
        </p:nvGrpSpPr>
        <p:grpSpPr>
          <a:xfrm>
            <a:off x="12508246" y="2936008"/>
            <a:ext cx="4090411" cy="3559358"/>
            <a:chOff x="0" y="0"/>
            <a:chExt cx="5453881" cy="4745811"/>
          </a:xfrm>
        </p:grpSpPr>
        <p:grpSp>
          <p:nvGrpSpPr>
            <p:cNvPr id="15" name="Group 15"/>
            <p:cNvGrpSpPr/>
            <p:nvPr/>
          </p:nvGrpSpPr>
          <p:grpSpPr>
            <a:xfrm>
              <a:off x="0" y="0"/>
              <a:ext cx="5453881" cy="4745811"/>
              <a:chOff x="0" y="0"/>
              <a:chExt cx="1233010" cy="1072930"/>
            </a:xfrm>
          </p:grpSpPr>
          <p:sp>
            <p:nvSpPr>
              <p:cNvPr id="16" name="Freeform 16"/>
              <p:cNvSpPr/>
              <p:nvPr/>
            </p:nvSpPr>
            <p:spPr>
              <a:xfrm>
                <a:off x="0" y="0"/>
                <a:ext cx="1233010" cy="1072930"/>
              </a:xfrm>
              <a:custGeom>
                <a:avLst/>
                <a:gdLst/>
                <a:ahLst/>
                <a:cxnLst/>
                <a:rect l="l" t="t" r="r" b="b"/>
                <a:pathLst>
                  <a:path w="1233010" h="1072930">
                    <a:moveTo>
                      <a:pt x="84339" y="0"/>
                    </a:moveTo>
                    <a:lnTo>
                      <a:pt x="1148671" y="0"/>
                    </a:lnTo>
                    <a:cubicBezTo>
                      <a:pt x="1195250" y="0"/>
                      <a:pt x="1233010" y="37760"/>
                      <a:pt x="1233010" y="84339"/>
                    </a:cubicBezTo>
                    <a:lnTo>
                      <a:pt x="1233010" y="988591"/>
                    </a:lnTo>
                    <a:cubicBezTo>
                      <a:pt x="1233010" y="1010959"/>
                      <a:pt x="1224124" y="1032411"/>
                      <a:pt x="1208308" y="1048228"/>
                    </a:cubicBezTo>
                    <a:cubicBezTo>
                      <a:pt x="1192491" y="1064044"/>
                      <a:pt x="1171039" y="1072930"/>
                      <a:pt x="1148671" y="1072930"/>
                    </a:cubicBezTo>
                    <a:lnTo>
                      <a:pt x="84339" y="1072930"/>
                    </a:lnTo>
                    <a:cubicBezTo>
                      <a:pt x="61971" y="1072930"/>
                      <a:pt x="40519" y="1064044"/>
                      <a:pt x="24702" y="1048228"/>
                    </a:cubicBezTo>
                    <a:cubicBezTo>
                      <a:pt x="8886" y="1032411"/>
                      <a:pt x="0" y="1010959"/>
                      <a:pt x="0" y="988591"/>
                    </a:cubicBezTo>
                    <a:lnTo>
                      <a:pt x="0" y="84339"/>
                    </a:lnTo>
                    <a:cubicBezTo>
                      <a:pt x="0" y="61971"/>
                      <a:pt x="8886" y="40519"/>
                      <a:pt x="24702" y="24702"/>
                    </a:cubicBezTo>
                    <a:cubicBezTo>
                      <a:pt x="40519" y="8886"/>
                      <a:pt x="61971" y="0"/>
                      <a:pt x="84339" y="0"/>
                    </a:cubicBezTo>
                    <a:close/>
                  </a:path>
                </a:pathLst>
              </a:custGeom>
              <a:solidFill>
                <a:srgbClr val="FFFFFF"/>
              </a:solidFill>
              <a:ln w="38100" cap="rnd">
                <a:solidFill>
                  <a:srgbClr val="000000"/>
                </a:solidFill>
                <a:prstDash val="solid"/>
                <a:round/>
              </a:ln>
            </p:spPr>
            <p:txBody>
              <a:bodyPr/>
              <a:lstStyle/>
              <a:p>
                <a:endParaRPr lang="en-GB"/>
              </a:p>
            </p:txBody>
          </p:sp>
          <p:sp>
            <p:nvSpPr>
              <p:cNvPr id="17" name="TextBox 17"/>
              <p:cNvSpPr txBox="1"/>
              <p:nvPr/>
            </p:nvSpPr>
            <p:spPr>
              <a:xfrm>
                <a:off x="0" y="-47625"/>
                <a:ext cx="1233010" cy="1120555"/>
              </a:xfrm>
              <a:prstGeom prst="rect">
                <a:avLst/>
              </a:prstGeom>
            </p:spPr>
            <p:txBody>
              <a:bodyPr lIns="50800" tIns="50800" rIns="50800" bIns="50800" rtlCol="0" anchor="ctr"/>
              <a:lstStyle/>
              <a:p>
                <a:pPr algn="ctr">
                  <a:lnSpc>
                    <a:spcPts val="3534"/>
                  </a:lnSpc>
                </a:pPr>
                <a:endParaRPr/>
              </a:p>
            </p:txBody>
          </p:sp>
        </p:grpSp>
        <p:sp>
          <p:nvSpPr>
            <p:cNvPr id="18" name="TextBox 18"/>
            <p:cNvSpPr txBox="1"/>
            <p:nvPr/>
          </p:nvSpPr>
          <p:spPr>
            <a:xfrm>
              <a:off x="40696" y="286875"/>
              <a:ext cx="5208155" cy="766145"/>
            </a:xfrm>
            <a:prstGeom prst="rect">
              <a:avLst/>
            </a:prstGeom>
          </p:spPr>
          <p:txBody>
            <a:bodyPr lIns="0" tIns="0" rIns="0" bIns="0" rtlCol="0" anchor="t">
              <a:spAutoFit/>
            </a:bodyPr>
            <a:lstStyle/>
            <a:p>
              <a:pPr algn="ctr">
                <a:lnSpc>
                  <a:spcPts val="4835"/>
                </a:lnSpc>
                <a:spcBef>
                  <a:spcPct val="0"/>
                </a:spcBef>
              </a:pPr>
              <a:r>
                <a:rPr lang="en-US" sz="3454">
                  <a:solidFill>
                    <a:srgbClr val="000000"/>
                  </a:solidFill>
                  <a:latin typeface="Lulu Font TH"/>
                  <a:ea typeface="Lulu Font TH"/>
                  <a:cs typeface="Lulu Font TH"/>
                  <a:sym typeface="Lulu Font TH"/>
                </a:rPr>
                <a:t>Teaching assistants</a:t>
              </a:r>
            </a:p>
          </p:txBody>
        </p:sp>
        <p:sp>
          <p:nvSpPr>
            <p:cNvPr id="19" name="TextBox 19"/>
            <p:cNvSpPr txBox="1"/>
            <p:nvPr/>
          </p:nvSpPr>
          <p:spPr>
            <a:xfrm>
              <a:off x="205030" y="1362333"/>
              <a:ext cx="5043820" cy="2995585"/>
            </a:xfrm>
            <a:prstGeom prst="rect">
              <a:avLst/>
            </a:prstGeom>
          </p:spPr>
          <p:txBody>
            <a:bodyPr lIns="0" tIns="0" rIns="0" bIns="0" rtlCol="0" anchor="t">
              <a:spAutoFit/>
            </a:bodyPr>
            <a:lstStyle/>
            <a:p>
              <a:pPr marL="397018" lvl="1" indent="-198509" algn="l">
                <a:lnSpc>
                  <a:spcPts val="2574"/>
                </a:lnSpc>
                <a:buFont typeface="Arial"/>
                <a:buChar char="•"/>
              </a:pPr>
              <a:r>
                <a:rPr lang="en-US" sz="1838">
                  <a:solidFill>
                    <a:srgbClr val="000000"/>
                  </a:solidFill>
                  <a:latin typeface="Lulu Font TH"/>
                  <a:ea typeface="Lulu Font TH"/>
                  <a:cs typeface="Lulu Font TH"/>
                  <a:sym typeface="Lulu Font TH"/>
                </a:rPr>
                <a:t>How they help us: They give us extra support and help us when we’re stuck.</a:t>
              </a:r>
            </a:p>
            <a:p>
              <a:pPr marL="397018" lvl="1" indent="-198509" algn="l">
                <a:lnSpc>
                  <a:spcPts val="2574"/>
                </a:lnSpc>
                <a:buFont typeface="Arial"/>
                <a:buChar char="•"/>
              </a:pPr>
              <a:r>
                <a:rPr lang="en-US" sz="1838">
                  <a:solidFill>
                    <a:srgbClr val="000000"/>
                  </a:solidFill>
                  <a:latin typeface="Lulu Font TH"/>
                  <a:ea typeface="Lulu Font TH"/>
                  <a:cs typeface="Lulu Font TH"/>
                  <a:sym typeface="Lulu Font TH"/>
                </a:rPr>
                <a:t>How we can help: Be polite, ask for help when you need it, and share your progress.</a:t>
              </a:r>
            </a:p>
            <a:p>
              <a:pPr algn="l">
                <a:lnSpc>
                  <a:spcPts val="2574"/>
                </a:lnSpc>
              </a:pPr>
              <a:endParaRPr lang="en-US" sz="1838">
                <a:solidFill>
                  <a:srgbClr val="000000"/>
                </a:solidFill>
                <a:latin typeface="Lulu Font TH"/>
                <a:ea typeface="Lulu Font TH"/>
                <a:cs typeface="Lulu Font TH"/>
                <a:sym typeface="Lulu Font TH"/>
              </a:endParaRPr>
            </a:p>
          </p:txBody>
        </p:sp>
      </p:grpSp>
      <p:grpSp>
        <p:nvGrpSpPr>
          <p:cNvPr id="20" name="Group 20"/>
          <p:cNvGrpSpPr/>
          <p:nvPr/>
        </p:nvGrpSpPr>
        <p:grpSpPr>
          <a:xfrm>
            <a:off x="7098795" y="6474226"/>
            <a:ext cx="4090411" cy="3559358"/>
            <a:chOff x="0" y="0"/>
            <a:chExt cx="5453881" cy="4745811"/>
          </a:xfrm>
        </p:grpSpPr>
        <p:grpSp>
          <p:nvGrpSpPr>
            <p:cNvPr id="21" name="Group 21"/>
            <p:cNvGrpSpPr/>
            <p:nvPr/>
          </p:nvGrpSpPr>
          <p:grpSpPr>
            <a:xfrm>
              <a:off x="0" y="0"/>
              <a:ext cx="5453881" cy="4745811"/>
              <a:chOff x="0" y="0"/>
              <a:chExt cx="1233010" cy="1072930"/>
            </a:xfrm>
          </p:grpSpPr>
          <p:sp>
            <p:nvSpPr>
              <p:cNvPr id="22" name="Freeform 22"/>
              <p:cNvSpPr/>
              <p:nvPr/>
            </p:nvSpPr>
            <p:spPr>
              <a:xfrm>
                <a:off x="0" y="0"/>
                <a:ext cx="1233010" cy="1072930"/>
              </a:xfrm>
              <a:custGeom>
                <a:avLst/>
                <a:gdLst/>
                <a:ahLst/>
                <a:cxnLst/>
                <a:rect l="l" t="t" r="r" b="b"/>
                <a:pathLst>
                  <a:path w="1233010" h="1072930">
                    <a:moveTo>
                      <a:pt x="84339" y="0"/>
                    </a:moveTo>
                    <a:lnTo>
                      <a:pt x="1148671" y="0"/>
                    </a:lnTo>
                    <a:cubicBezTo>
                      <a:pt x="1195250" y="0"/>
                      <a:pt x="1233010" y="37760"/>
                      <a:pt x="1233010" y="84339"/>
                    </a:cubicBezTo>
                    <a:lnTo>
                      <a:pt x="1233010" y="988591"/>
                    </a:lnTo>
                    <a:cubicBezTo>
                      <a:pt x="1233010" y="1010959"/>
                      <a:pt x="1224124" y="1032411"/>
                      <a:pt x="1208308" y="1048228"/>
                    </a:cubicBezTo>
                    <a:cubicBezTo>
                      <a:pt x="1192491" y="1064044"/>
                      <a:pt x="1171039" y="1072930"/>
                      <a:pt x="1148671" y="1072930"/>
                    </a:cubicBezTo>
                    <a:lnTo>
                      <a:pt x="84339" y="1072930"/>
                    </a:lnTo>
                    <a:cubicBezTo>
                      <a:pt x="61971" y="1072930"/>
                      <a:pt x="40519" y="1064044"/>
                      <a:pt x="24702" y="1048228"/>
                    </a:cubicBezTo>
                    <a:cubicBezTo>
                      <a:pt x="8886" y="1032411"/>
                      <a:pt x="0" y="1010959"/>
                      <a:pt x="0" y="988591"/>
                    </a:cubicBezTo>
                    <a:lnTo>
                      <a:pt x="0" y="84339"/>
                    </a:lnTo>
                    <a:cubicBezTo>
                      <a:pt x="0" y="61971"/>
                      <a:pt x="8886" y="40519"/>
                      <a:pt x="24702" y="24702"/>
                    </a:cubicBezTo>
                    <a:cubicBezTo>
                      <a:pt x="40519" y="8886"/>
                      <a:pt x="61971" y="0"/>
                      <a:pt x="84339" y="0"/>
                    </a:cubicBezTo>
                    <a:close/>
                  </a:path>
                </a:pathLst>
              </a:custGeom>
              <a:solidFill>
                <a:srgbClr val="FFFFFF"/>
              </a:solidFill>
              <a:ln w="38100" cap="rnd">
                <a:solidFill>
                  <a:srgbClr val="000000"/>
                </a:solidFill>
                <a:prstDash val="solid"/>
                <a:round/>
              </a:ln>
            </p:spPr>
            <p:txBody>
              <a:bodyPr/>
              <a:lstStyle/>
              <a:p>
                <a:endParaRPr lang="en-GB"/>
              </a:p>
            </p:txBody>
          </p:sp>
          <p:sp>
            <p:nvSpPr>
              <p:cNvPr id="23" name="TextBox 23"/>
              <p:cNvSpPr txBox="1"/>
              <p:nvPr/>
            </p:nvSpPr>
            <p:spPr>
              <a:xfrm>
                <a:off x="0" y="-47625"/>
                <a:ext cx="1233010" cy="1120555"/>
              </a:xfrm>
              <a:prstGeom prst="rect">
                <a:avLst/>
              </a:prstGeom>
            </p:spPr>
            <p:txBody>
              <a:bodyPr lIns="50800" tIns="50800" rIns="50800" bIns="50800" rtlCol="0" anchor="ctr"/>
              <a:lstStyle/>
              <a:p>
                <a:pPr algn="ctr">
                  <a:lnSpc>
                    <a:spcPts val="3534"/>
                  </a:lnSpc>
                </a:pPr>
                <a:endParaRPr/>
              </a:p>
            </p:txBody>
          </p:sp>
        </p:grpSp>
        <p:sp>
          <p:nvSpPr>
            <p:cNvPr id="24" name="TextBox 24"/>
            <p:cNvSpPr txBox="1"/>
            <p:nvPr/>
          </p:nvSpPr>
          <p:spPr>
            <a:xfrm>
              <a:off x="217967" y="99715"/>
              <a:ext cx="5235914" cy="1194282"/>
            </a:xfrm>
            <a:prstGeom prst="rect">
              <a:avLst/>
            </a:prstGeom>
          </p:spPr>
          <p:txBody>
            <a:bodyPr lIns="0" tIns="0" rIns="0" bIns="0" rtlCol="0" anchor="t">
              <a:spAutoFit/>
            </a:bodyPr>
            <a:lstStyle/>
            <a:p>
              <a:pPr algn="ctr">
                <a:lnSpc>
                  <a:spcPts val="7532"/>
                </a:lnSpc>
                <a:spcBef>
                  <a:spcPct val="0"/>
                </a:spcBef>
              </a:pPr>
              <a:r>
                <a:rPr lang="en-US" sz="5380">
                  <a:solidFill>
                    <a:srgbClr val="000000"/>
                  </a:solidFill>
                  <a:latin typeface="Lulu Font TH"/>
                  <a:ea typeface="Lulu Font TH"/>
                  <a:cs typeface="Lulu Font TH"/>
                  <a:sym typeface="Lulu Font TH"/>
                </a:rPr>
                <a:t>Lunch Staff </a:t>
              </a:r>
            </a:p>
          </p:txBody>
        </p:sp>
        <p:sp>
          <p:nvSpPr>
            <p:cNvPr id="25" name="TextBox 25"/>
            <p:cNvSpPr txBox="1"/>
            <p:nvPr/>
          </p:nvSpPr>
          <p:spPr>
            <a:xfrm>
              <a:off x="40696" y="1486245"/>
              <a:ext cx="5195218" cy="2995585"/>
            </a:xfrm>
            <a:prstGeom prst="rect">
              <a:avLst/>
            </a:prstGeom>
          </p:spPr>
          <p:txBody>
            <a:bodyPr lIns="0" tIns="0" rIns="0" bIns="0" rtlCol="0" anchor="t">
              <a:spAutoFit/>
            </a:bodyPr>
            <a:lstStyle/>
            <a:p>
              <a:pPr marL="397018" lvl="1" indent="-198509" algn="l">
                <a:lnSpc>
                  <a:spcPts val="2574"/>
                </a:lnSpc>
                <a:buFont typeface="Arial"/>
                <a:buChar char="•"/>
              </a:pPr>
              <a:r>
                <a:rPr lang="en-US" sz="1838">
                  <a:solidFill>
                    <a:srgbClr val="000000"/>
                  </a:solidFill>
                  <a:latin typeface="Lulu Font TH"/>
                  <a:ea typeface="Lulu Font TH"/>
                  <a:cs typeface="Lulu Font TH"/>
                  <a:sym typeface="Lulu Font TH"/>
                </a:rPr>
                <a:t>How they help us: They make sure we have a clean and safe space to eat and play.</a:t>
              </a:r>
            </a:p>
            <a:p>
              <a:pPr marL="397018" lvl="1" indent="-198509" algn="l">
                <a:lnSpc>
                  <a:spcPts val="2574"/>
                </a:lnSpc>
                <a:buFont typeface="Arial"/>
                <a:buChar char="•"/>
              </a:pPr>
              <a:r>
                <a:rPr lang="en-US" sz="1838">
                  <a:solidFill>
                    <a:srgbClr val="000000"/>
                  </a:solidFill>
                  <a:latin typeface="Lulu Font TH"/>
                  <a:ea typeface="Lulu Font TH"/>
                  <a:cs typeface="Lulu Font TH"/>
                  <a:sym typeface="Lulu Font TH"/>
                </a:rPr>
                <a:t>How we can help: Keep areas clean, say please and thank you, and be respectful.</a:t>
              </a:r>
            </a:p>
            <a:p>
              <a:pPr algn="l">
                <a:lnSpc>
                  <a:spcPts val="2574"/>
                </a:lnSpc>
              </a:pPr>
              <a:endParaRPr lang="en-US" sz="1838">
                <a:solidFill>
                  <a:srgbClr val="000000"/>
                </a:solidFill>
                <a:latin typeface="Lulu Font TH"/>
                <a:ea typeface="Lulu Font TH"/>
                <a:cs typeface="Lulu Font TH"/>
                <a:sym typeface="Lulu Font TH"/>
              </a:endParaRPr>
            </a:p>
          </p:txBody>
        </p:sp>
      </p:grpSp>
      <p:grpSp>
        <p:nvGrpSpPr>
          <p:cNvPr id="26" name="Group 26"/>
          <p:cNvGrpSpPr/>
          <p:nvPr/>
        </p:nvGrpSpPr>
        <p:grpSpPr>
          <a:xfrm>
            <a:off x="7557643" y="363466"/>
            <a:ext cx="3175463" cy="2763197"/>
            <a:chOff x="0" y="0"/>
            <a:chExt cx="4233951" cy="3684263"/>
          </a:xfrm>
        </p:grpSpPr>
        <p:grpSp>
          <p:nvGrpSpPr>
            <p:cNvPr id="27" name="Group 27"/>
            <p:cNvGrpSpPr/>
            <p:nvPr/>
          </p:nvGrpSpPr>
          <p:grpSpPr>
            <a:xfrm>
              <a:off x="0" y="0"/>
              <a:ext cx="4233951" cy="3684263"/>
              <a:chOff x="0" y="0"/>
              <a:chExt cx="1233010" cy="1072930"/>
            </a:xfrm>
          </p:grpSpPr>
          <p:sp>
            <p:nvSpPr>
              <p:cNvPr id="28" name="Freeform 28"/>
              <p:cNvSpPr/>
              <p:nvPr/>
            </p:nvSpPr>
            <p:spPr>
              <a:xfrm>
                <a:off x="0" y="0"/>
                <a:ext cx="1233010" cy="1072930"/>
              </a:xfrm>
              <a:custGeom>
                <a:avLst/>
                <a:gdLst/>
                <a:ahLst/>
                <a:cxnLst/>
                <a:rect l="l" t="t" r="r" b="b"/>
                <a:pathLst>
                  <a:path w="1233010" h="1072930">
                    <a:moveTo>
                      <a:pt x="96528" y="0"/>
                    </a:moveTo>
                    <a:lnTo>
                      <a:pt x="1136482" y="0"/>
                    </a:lnTo>
                    <a:cubicBezTo>
                      <a:pt x="1189793" y="0"/>
                      <a:pt x="1233010" y="43217"/>
                      <a:pt x="1233010" y="96528"/>
                    </a:cubicBezTo>
                    <a:lnTo>
                      <a:pt x="1233010" y="976402"/>
                    </a:lnTo>
                    <a:cubicBezTo>
                      <a:pt x="1233010" y="1002003"/>
                      <a:pt x="1222840" y="1026555"/>
                      <a:pt x="1204738" y="1044658"/>
                    </a:cubicBezTo>
                    <a:cubicBezTo>
                      <a:pt x="1186635" y="1062760"/>
                      <a:pt x="1162083" y="1072930"/>
                      <a:pt x="1136482" y="1072930"/>
                    </a:cubicBezTo>
                    <a:lnTo>
                      <a:pt x="96528" y="1072930"/>
                    </a:lnTo>
                    <a:cubicBezTo>
                      <a:pt x="70927" y="1072930"/>
                      <a:pt x="46375" y="1062760"/>
                      <a:pt x="28272" y="1044658"/>
                    </a:cubicBezTo>
                    <a:cubicBezTo>
                      <a:pt x="10170" y="1026555"/>
                      <a:pt x="0" y="1002003"/>
                      <a:pt x="0" y="976402"/>
                    </a:cubicBezTo>
                    <a:lnTo>
                      <a:pt x="0" y="96528"/>
                    </a:lnTo>
                    <a:cubicBezTo>
                      <a:pt x="0" y="70927"/>
                      <a:pt x="10170" y="46375"/>
                      <a:pt x="28272" y="28272"/>
                    </a:cubicBezTo>
                    <a:cubicBezTo>
                      <a:pt x="46375" y="10170"/>
                      <a:pt x="70927" y="0"/>
                      <a:pt x="96528" y="0"/>
                    </a:cubicBezTo>
                    <a:close/>
                  </a:path>
                </a:pathLst>
              </a:custGeom>
              <a:solidFill>
                <a:srgbClr val="FFFFFF"/>
              </a:solidFill>
              <a:ln w="38100" cap="rnd">
                <a:solidFill>
                  <a:srgbClr val="000000"/>
                </a:solidFill>
                <a:prstDash val="solid"/>
                <a:round/>
              </a:ln>
            </p:spPr>
            <p:txBody>
              <a:bodyPr/>
              <a:lstStyle/>
              <a:p>
                <a:endParaRPr lang="en-GB"/>
              </a:p>
            </p:txBody>
          </p:sp>
          <p:sp>
            <p:nvSpPr>
              <p:cNvPr id="29" name="TextBox 29"/>
              <p:cNvSpPr txBox="1"/>
              <p:nvPr/>
            </p:nvSpPr>
            <p:spPr>
              <a:xfrm>
                <a:off x="0" y="-47625"/>
                <a:ext cx="1233010" cy="1120555"/>
              </a:xfrm>
              <a:prstGeom prst="rect">
                <a:avLst/>
              </a:prstGeom>
            </p:spPr>
            <p:txBody>
              <a:bodyPr lIns="44385" tIns="44385" rIns="44385" bIns="44385" rtlCol="0" anchor="ctr"/>
              <a:lstStyle/>
              <a:p>
                <a:pPr algn="ctr">
                  <a:lnSpc>
                    <a:spcPts val="3534"/>
                  </a:lnSpc>
                </a:pPr>
                <a:endParaRPr/>
              </a:p>
            </p:txBody>
          </p:sp>
        </p:grpSp>
        <p:sp>
          <p:nvSpPr>
            <p:cNvPr id="30" name="TextBox 30"/>
            <p:cNvSpPr txBox="1"/>
            <p:nvPr/>
          </p:nvSpPr>
          <p:spPr>
            <a:xfrm>
              <a:off x="169212" y="267701"/>
              <a:ext cx="3895527" cy="486696"/>
            </a:xfrm>
            <a:prstGeom prst="rect">
              <a:avLst/>
            </a:prstGeom>
          </p:spPr>
          <p:txBody>
            <a:bodyPr lIns="0" tIns="0" rIns="0" bIns="0" rtlCol="0" anchor="t">
              <a:spAutoFit/>
            </a:bodyPr>
            <a:lstStyle/>
            <a:p>
              <a:pPr algn="ctr">
                <a:lnSpc>
                  <a:spcPts val="3035"/>
                </a:lnSpc>
                <a:spcBef>
                  <a:spcPct val="0"/>
                </a:spcBef>
              </a:pPr>
              <a:r>
                <a:rPr lang="en-US" sz="2168">
                  <a:solidFill>
                    <a:srgbClr val="000000"/>
                  </a:solidFill>
                  <a:latin typeface="Lulu Font TH"/>
                  <a:ea typeface="Lulu Font TH"/>
                  <a:cs typeface="Lulu Font TH"/>
                  <a:sym typeface="Lulu Font TH"/>
                </a:rPr>
                <a:t>Friends and Classmates</a:t>
              </a:r>
            </a:p>
          </p:txBody>
        </p:sp>
        <p:sp>
          <p:nvSpPr>
            <p:cNvPr id="31" name="TextBox 31"/>
            <p:cNvSpPr txBox="1"/>
            <p:nvPr/>
          </p:nvSpPr>
          <p:spPr>
            <a:xfrm>
              <a:off x="31593" y="1156934"/>
              <a:ext cx="4033146" cy="1986440"/>
            </a:xfrm>
            <a:prstGeom prst="rect">
              <a:avLst/>
            </a:prstGeom>
          </p:spPr>
          <p:txBody>
            <a:bodyPr lIns="0" tIns="0" rIns="0" bIns="0" rtlCol="0" anchor="t">
              <a:spAutoFit/>
            </a:bodyPr>
            <a:lstStyle/>
            <a:p>
              <a:pPr marL="308212" lvl="1" indent="-154106" algn="l">
                <a:lnSpc>
                  <a:spcPts val="1998"/>
                </a:lnSpc>
                <a:buFont typeface="Arial"/>
                <a:buChar char="•"/>
              </a:pPr>
              <a:r>
                <a:rPr lang="en-US" sz="1427">
                  <a:solidFill>
                    <a:srgbClr val="000000"/>
                  </a:solidFill>
                  <a:latin typeface="Lulu Font TH"/>
                  <a:ea typeface="Lulu Font TH"/>
                  <a:cs typeface="Lulu Font TH"/>
                  <a:sym typeface="Lulu Font TH"/>
                </a:rPr>
                <a:t>How they help us: They play with us and make school fun!</a:t>
              </a:r>
            </a:p>
            <a:p>
              <a:pPr marL="308212" lvl="1" indent="-154106" algn="l">
                <a:lnSpc>
                  <a:spcPts val="1998"/>
                </a:lnSpc>
                <a:buFont typeface="Arial"/>
                <a:buChar char="•"/>
              </a:pPr>
              <a:r>
                <a:rPr lang="en-US" sz="1427">
                  <a:solidFill>
                    <a:srgbClr val="000000"/>
                  </a:solidFill>
                  <a:latin typeface="Lulu Font TH"/>
                  <a:ea typeface="Lulu Font TH"/>
                  <a:cs typeface="Lulu Font TH"/>
                  <a:sym typeface="Lulu Font TH"/>
                </a:rPr>
                <a:t>How we can help: Be kind, share, and check on your friends when they seem sad.</a:t>
              </a:r>
            </a:p>
            <a:p>
              <a:pPr algn="l">
                <a:lnSpc>
                  <a:spcPts val="1998"/>
                </a:lnSpc>
              </a:pPr>
              <a:endParaRPr lang="en-US" sz="1427">
                <a:solidFill>
                  <a:srgbClr val="000000"/>
                </a:solidFill>
                <a:latin typeface="Lulu Font TH"/>
                <a:ea typeface="Lulu Font TH"/>
                <a:cs typeface="Lulu Font TH"/>
                <a:sym typeface="Lulu Font TH"/>
              </a:endParaRPr>
            </a:p>
          </p:txBody>
        </p:sp>
      </p:grpSp>
      <p:sp>
        <p:nvSpPr>
          <p:cNvPr id="32" name="Freeform 32"/>
          <p:cNvSpPr/>
          <p:nvPr/>
        </p:nvSpPr>
        <p:spPr>
          <a:xfrm rot="-2437661" flipH="1">
            <a:off x="5155656" y="5617485"/>
            <a:ext cx="1458179" cy="859111"/>
          </a:xfrm>
          <a:custGeom>
            <a:avLst/>
            <a:gdLst/>
            <a:ahLst/>
            <a:cxnLst/>
            <a:rect l="l" t="t" r="r" b="b"/>
            <a:pathLst>
              <a:path w="1458179" h="859111">
                <a:moveTo>
                  <a:pt x="1458180" y="0"/>
                </a:moveTo>
                <a:lnTo>
                  <a:pt x="0" y="0"/>
                </a:lnTo>
                <a:lnTo>
                  <a:pt x="0" y="859110"/>
                </a:lnTo>
                <a:lnTo>
                  <a:pt x="1458180" y="859110"/>
                </a:lnTo>
                <a:lnTo>
                  <a:pt x="1458180" y="0"/>
                </a:lnTo>
                <a:close/>
              </a:path>
            </a:pathLst>
          </a:custGeom>
          <a:blipFill>
            <a:blip r:embed="rId6">
              <a:extLst>
                <a:ext uri="{96DAC541-7B7A-43D3-8B79-37D633B846F1}">
                  <asvg:svgBlip xmlns="" xmlns:asvg="http://schemas.microsoft.com/office/drawing/2016/SVG/main" r:embed="rId7"/>
                </a:ext>
              </a:extLst>
            </a:blip>
            <a:stretch>
              <a:fillRect/>
            </a:stretch>
          </a:blipFill>
        </p:spPr>
        <p:txBody>
          <a:bodyPr/>
          <a:lstStyle/>
          <a:p>
            <a:endParaRPr lang="en-GB"/>
          </a:p>
        </p:txBody>
      </p:sp>
      <p:sp>
        <p:nvSpPr>
          <p:cNvPr id="33" name="Freeform 33"/>
          <p:cNvSpPr/>
          <p:nvPr/>
        </p:nvSpPr>
        <p:spPr>
          <a:xfrm rot="2626244">
            <a:off x="11651111" y="5770992"/>
            <a:ext cx="1247741" cy="735128"/>
          </a:xfrm>
          <a:custGeom>
            <a:avLst/>
            <a:gdLst/>
            <a:ahLst/>
            <a:cxnLst/>
            <a:rect l="l" t="t" r="r" b="b"/>
            <a:pathLst>
              <a:path w="1247741" h="735128">
                <a:moveTo>
                  <a:pt x="0" y="0"/>
                </a:moveTo>
                <a:lnTo>
                  <a:pt x="1247742" y="0"/>
                </a:lnTo>
                <a:lnTo>
                  <a:pt x="1247742" y="735128"/>
                </a:lnTo>
                <a:lnTo>
                  <a:pt x="0" y="735128"/>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txBody>
          <a:bodyPr/>
          <a:lstStyle/>
          <a:p>
            <a:endParaRPr lang="en-GB"/>
          </a:p>
        </p:txBody>
      </p:sp>
      <p:sp>
        <p:nvSpPr>
          <p:cNvPr id="34" name="Freeform 34"/>
          <p:cNvSpPr/>
          <p:nvPr/>
        </p:nvSpPr>
        <p:spPr>
          <a:xfrm rot="2295182" flipH="1">
            <a:off x="7546866" y="2718261"/>
            <a:ext cx="993189" cy="585154"/>
          </a:xfrm>
          <a:custGeom>
            <a:avLst/>
            <a:gdLst/>
            <a:ahLst/>
            <a:cxnLst/>
            <a:rect l="l" t="t" r="r" b="b"/>
            <a:pathLst>
              <a:path w="993189" h="585154">
                <a:moveTo>
                  <a:pt x="993189" y="0"/>
                </a:moveTo>
                <a:lnTo>
                  <a:pt x="0" y="0"/>
                </a:lnTo>
                <a:lnTo>
                  <a:pt x="0" y="585154"/>
                </a:lnTo>
                <a:lnTo>
                  <a:pt x="993189" y="585154"/>
                </a:lnTo>
                <a:lnTo>
                  <a:pt x="993189" y="0"/>
                </a:lnTo>
                <a:close/>
              </a:path>
            </a:pathLst>
          </a:custGeom>
          <a:blipFill>
            <a:blip r:embed="rId6">
              <a:extLst>
                <a:ext uri="{96DAC541-7B7A-43D3-8B79-37D633B846F1}">
                  <asvg:svgBlip xmlns="" xmlns:asvg="http://schemas.microsoft.com/office/drawing/2016/SVG/main" r:embed="rId7"/>
                </a:ext>
              </a:extLst>
            </a:blip>
            <a:stretch>
              <a:fillRect/>
            </a:stretch>
          </a:blipFill>
        </p:spPr>
        <p:txBody>
          <a:bodyPr/>
          <a:lstStyle/>
          <a:p>
            <a:endParaRPr lang="en-GB"/>
          </a:p>
        </p:txBody>
      </p:sp>
      <p:sp>
        <p:nvSpPr>
          <p:cNvPr id="35" name="Freeform 35"/>
          <p:cNvSpPr/>
          <p:nvPr/>
        </p:nvSpPr>
        <p:spPr>
          <a:xfrm rot="-9428369" flipH="1">
            <a:off x="7694080" y="6067635"/>
            <a:ext cx="920187" cy="542144"/>
          </a:xfrm>
          <a:custGeom>
            <a:avLst/>
            <a:gdLst/>
            <a:ahLst/>
            <a:cxnLst/>
            <a:rect l="l" t="t" r="r" b="b"/>
            <a:pathLst>
              <a:path w="920187" h="542144">
                <a:moveTo>
                  <a:pt x="920187" y="0"/>
                </a:moveTo>
                <a:lnTo>
                  <a:pt x="0" y="0"/>
                </a:lnTo>
                <a:lnTo>
                  <a:pt x="0" y="542144"/>
                </a:lnTo>
                <a:lnTo>
                  <a:pt x="920187" y="542144"/>
                </a:lnTo>
                <a:lnTo>
                  <a:pt x="920187" y="0"/>
                </a:lnTo>
                <a:close/>
              </a:path>
            </a:pathLst>
          </a:custGeom>
          <a:blipFill>
            <a:blip r:embed="rId6">
              <a:extLst>
                <a:ext uri="{96DAC541-7B7A-43D3-8B79-37D633B846F1}">
                  <asvg:svgBlip xmlns="" xmlns:asvg="http://schemas.microsoft.com/office/drawing/2016/SVG/main" r:embed="rId7"/>
                </a:ext>
              </a:extLst>
            </a:blip>
            <a:stretch>
              <a:fillRect/>
            </a:stretch>
          </a:blipFill>
        </p:spPr>
        <p:txBody>
          <a:bodyPr/>
          <a:lstStyle/>
          <a:p>
            <a:endParaRPr lang="en-GB"/>
          </a:p>
        </p:txBody>
      </p:sp>
      <p:sp>
        <p:nvSpPr>
          <p:cNvPr id="36" name="Freeform 36"/>
          <p:cNvSpPr/>
          <p:nvPr/>
        </p:nvSpPr>
        <p:spPr>
          <a:xfrm>
            <a:off x="2958664" y="6847794"/>
            <a:ext cx="1557266" cy="1929045"/>
          </a:xfrm>
          <a:custGeom>
            <a:avLst/>
            <a:gdLst/>
            <a:ahLst/>
            <a:cxnLst/>
            <a:rect l="l" t="t" r="r" b="b"/>
            <a:pathLst>
              <a:path w="1557266" h="1929045">
                <a:moveTo>
                  <a:pt x="0" y="0"/>
                </a:moveTo>
                <a:lnTo>
                  <a:pt x="1557266" y="0"/>
                </a:lnTo>
                <a:lnTo>
                  <a:pt x="1557266" y="1929046"/>
                </a:lnTo>
                <a:lnTo>
                  <a:pt x="0" y="1929046"/>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txBody>
          <a:bodyPr/>
          <a:lstStyle/>
          <a:p>
            <a:endParaRPr lang="en-GB"/>
          </a:p>
        </p:txBody>
      </p:sp>
      <p:sp>
        <p:nvSpPr>
          <p:cNvPr id="37" name="Freeform 37"/>
          <p:cNvSpPr/>
          <p:nvPr/>
        </p:nvSpPr>
        <p:spPr>
          <a:xfrm>
            <a:off x="11365725" y="7778736"/>
            <a:ext cx="2285041" cy="1479564"/>
          </a:xfrm>
          <a:custGeom>
            <a:avLst/>
            <a:gdLst/>
            <a:ahLst/>
            <a:cxnLst/>
            <a:rect l="l" t="t" r="r" b="b"/>
            <a:pathLst>
              <a:path w="2285041" h="1479564">
                <a:moveTo>
                  <a:pt x="0" y="0"/>
                </a:moveTo>
                <a:lnTo>
                  <a:pt x="2285041" y="0"/>
                </a:lnTo>
                <a:lnTo>
                  <a:pt x="2285041" y="1479564"/>
                </a:lnTo>
                <a:lnTo>
                  <a:pt x="0" y="1479564"/>
                </a:lnTo>
                <a:lnTo>
                  <a:pt x="0" y="0"/>
                </a:lnTo>
                <a:close/>
              </a:path>
            </a:pathLst>
          </a:custGeom>
          <a:blipFill>
            <a:blip r:embed="rId10">
              <a:extLst>
                <a:ext uri="{96DAC541-7B7A-43D3-8B79-37D633B846F1}">
                  <asvg:svgBlip xmlns="" xmlns:asvg="http://schemas.microsoft.com/office/drawing/2016/SVG/main" r:embed="rId11"/>
                </a:ext>
              </a:extLst>
            </a:blip>
            <a:stretch>
              <a:fillRect/>
            </a:stretch>
          </a:blipFill>
        </p:spPr>
        <p:txBody>
          <a:bodyPr/>
          <a:lstStyle/>
          <a:p>
            <a:endParaRPr lang="en-GB"/>
          </a:p>
        </p:txBody>
      </p:sp>
      <p:sp>
        <p:nvSpPr>
          <p:cNvPr id="38" name="Freeform 38"/>
          <p:cNvSpPr/>
          <p:nvPr/>
        </p:nvSpPr>
        <p:spPr>
          <a:xfrm>
            <a:off x="13542523" y="942719"/>
            <a:ext cx="2021856" cy="1948564"/>
          </a:xfrm>
          <a:custGeom>
            <a:avLst/>
            <a:gdLst/>
            <a:ahLst/>
            <a:cxnLst/>
            <a:rect l="l" t="t" r="r" b="b"/>
            <a:pathLst>
              <a:path w="2021856" h="1948564">
                <a:moveTo>
                  <a:pt x="0" y="0"/>
                </a:moveTo>
                <a:lnTo>
                  <a:pt x="2021856" y="0"/>
                </a:lnTo>
                <a:lnTo>
                  <a:pt x="2021856" y="1948564"/>
                </a:lnTo>
                <a:lnTo>
                  <a:pt x="0" y="1948564"/>
                </a:lnTo>
                <a:lnTo>
                  <a:pt x="0" y="0"/>
                </a:lnTo>
                <a:close/>
              </a:path>
            </a:pathLst>
          </a:custGeom>
          <a:blipFill>
            <a:blip r:embed="rId12"/>
            <a:stretch>
              <a:fillRect/>
            </a:stretch>
          </a:blipFill>
        </p:spPr>
        <p:txBody>
          <a:bodyPr/>
          <a:lstStyle/>
          <a:p>
            <a:endParaRPr lang="en-GB"/>
          </a:p>
        </p:txBody>
      </p:sp>
      <p:sp>
        <p:nvSpPr>
          <p:cNvPr id="39" name="Freeform 39"/>
          <p:cNvSpPr/>
          <p:nvPr/>
        </p:nvSpPr>
        <p:spPr>
          <a:xfrm>
            <a:off x="4891487" y="598846"/>
            <a:ext cx="2455086" cy="2292437"/>
          </a:xfrm>
          <a:custGeom>
            <a:avLst/>
            <a:gdLst/>
            <a:ahLst/>
            <a:cxnLst/>
            <a:rect l="l" t="t" r="r" b="b"/>
            <a:pathLst>
              <a:path w="2455086" h="2292437">
                <a:moveTo>
                  <a:pt x="0" y="0"/>
                </a:moveTo>
                <a:lnTo>
                  <a:pt x="2455086" y="0"/>
                </a:lnTo>
                <a:lnTo>
                  <a:pt x="2455086" y="2292437"/>
                </a:lnTo>
                <a:lnTo>
                  <a:pt x="0" y="2292437"/>
                </a:lnTo>
                <a:lnTo>
                  <a:pt x="0" y="0"/>
                </a:lnTo>
                <a:close/>
              </a:path>
            </a:pathLst>
          </a:custGeom>
          <a:blipFill>
            <a:blip r:embed="rId13"/>
            <a:stretch>
              <a:fillRect/>
            </a:stretch>
          </a:blipFill>
        </p:spPr>
        <p:txBody>
          <a:bodyPr/>
          <a:lstStyle/>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sp>
        <p:nvSpPr>
          <p:cNvPr id="5" name="Freeform 5"/>
          <p:cNvSpPr/>
          <p:nvPr/>
        </p:nvSpPr>
        <p:spPr>
          <a:xfrm>
            <a:off x="2521169" y="1675603"/>
            <a:ext cx="13245663" cy="5539095"/>
          </a:xfrm>
          <a:custGeom>
            <a:avLst/>
            <a:gdLst/>
            <a:ahLst/>
            <a:cxnLst/>
            <a:rect l="l" t="t" r="r" b="b"/>
            <a:pathLst>
              <a:path w="13245663" h="5539095">
                <a:moveTo>
                  <a:pt x="0" y="0"/>
                </a:moveTo>
                <a:lnTo>
                  <a:pt x="13245662" y="0"/>
                </a:lnTo>
                <a:lnTo>
                  <a:pt x="13245662" y="5539095"/>
                </a:lnTo>
                <a:lnTo>
                  <a:pt x="0" y="553909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6" name="TextBox 6"/>
          <p:cNvSpPr txBox="1"/>
          <p:nvPr/>
        </p:nvSpPr>
        <p:spPr>
          <a:xfrm>
            <a:off x="2740802" y="3570599"/>
            <a:ext cx="12806395" cy="3281001"/>
          </a:xfrm>
          <a:prstGeom prst="rect">
            <a:avLst/>
          </a:prstGeom>
        </p:spPr>
        <p:txBody>
          <a:bodyPr lIns="0" tIns="0" rIns="0" bIns="0" rtlCol="0" anchor="t">
            <a:spAutoFit/>
          </a:bodyPr>
          <a:lstStyle/>
          <a:p>
            <a:pPr algn="ctr">
              <a:lnSpc>
                <a:spcPts val="5262"/>
              </a:lnSpc>
            </a:pPr>
            <a:r>
              <a:rPr lang="en-US" sz="3758">
                <a:solidFill>
                  <a:srgbClr val="000000"/>
                </a:solidFill>
                <a:latin typeface="Lulu Font TH"/>
                <a:ea typeface="Lulu Font TH"/>
                <a:cs typeface="Lulu Font TH"/>
                <a:sym typeface="Lulu Font TH"/>
              </a:rPr>
              <a:t>Sometimes, our emotions feel too big. Here are ways to help:</a:t>
            </a:r>
          </a:p>
          <a:p>
            <a:pPr marL="811511" lvl="1" indent="-405755" algn="l">
              <a:lnSpc>
                <a:spcPts val="5262"/>
              </a:lnSpc>
              <a:buAutoNum type="arabicPeriod"/>
            </a:pPr>
            <a:r>
              <a:rPr lang="en-US" sz="3758">
                <a:solidFill>
                  <a:srgbClr val="000000"/>
                </a:solidFill>
                <a:latin typeface="Lulu Font TH"/>
                <a:ea typeface="Lulu Font TH"/>
                <a:cs typeface="Lulu Font TH"/>
                <a:sym typeface="Lulu Font TH"/>
              </a:rPr>
              <a:t>Talk to a friend or teacher.</a:t>
            </a:r>
          </a:p>
          <a:p>
            <a:pPr marL="811511" lvl="1" indent="-405755" algn="l">
              <a:lnSpc>
                <a:spcPts val="5262"/>
              </a:lnSpc>
              <a:buAutoNum type="arabicPeriod"/>
            </a:pPr>
            <a:r>
              <a:rPr lang="en-US" sz="3758">
                <a:solidFill>
                  <a:srgbClr val="000000"/>
                </a:solidFill>
                <a:latin typeface="Lulu Font TH"/>
                <a:ea typeface="Lulu Font TH"/>
                <a:cs typeface="Lulu Font TH"/>
                <a:sym typeface="Lulu Font TH"/>
              </a:rPr>
              <a:t>Take deep breaths.</a:t>
            </a:r>
          </a:p>
          <a:p>
            <a:pPr marL="811511" lvl="1" indent="-405755" algn="l">
              <a:lnSpc>
                <a:spcPts val="5262"/>
              </a:lnSpc>
              <a:buAutoNum type="arabicPeriod"/>
            </a:pPr>
            <a:r>
              <a:rPr lang="en-US" sz="3758">
                <a:solidFill>
                  <a:srgbClr val="000000"/>
                </a:solidFill>
                <a:latin typeface="Lulu Font TH"/>
                <a:ea typeface="Lulu Font TH"/>
                <a:cs typeface="Lulu Font TH"/>
                <a:sym typeface="Lulu Font TH"/>
              </a:rPr>
              <a:t>Write or draw your feelings.</a:t>
            </a:r>
          </a:p>
          <a:p>
            <a:pPr algn="ctr">
              <a:lnSpc>
                <a:spcPts val="5262"/>
              </a:lnSpc>
              <a:spcBef>
                <a:spcPct val="0"/>
              </a:spcBef>
            </a:pPr>
            <a:endParaRPr lang="en-US" sz="3758">
              <a:solidFill>
                <a:srgbClr val="000000"/>
              </a:solidFill>
              <a:latin typeface="Lulu Font TH"/>
              <a:ea typeface="Lulu Font TH"/>
              <a:cs typeface="Lulu Font TH"/>
              <a:sym typeface="Lulu Font TH"/>
            </a:endParaRPr>
          </a:p>
        </p:txBody>
      </p:sp>
      <p:sp>
        <p:nvSpPr>
          <p:cNvPr id="7" name="Freeform 7"/>
          <p:cNvSpPr/>
          <p:nvPr/>
        </p:nvSpPr>
        <p:spPr>
          <a:xfrm>
            <a:off x="10089225" y="4612811"/>
            <a:ext cx="3747409" cy="5006659"/>
          </a:xfrm>
          <a:custGeom>
            <a:avLst/>
            <a:gdLst/>
            <a:ahLst/>
            <a:cxnLst/>
            <a:rect l="l" t="t" r="r" b="b"/>
            <a:pathLst>
              <a:path w="3747409" h="5006659">
                <a:moveTo>
                  <a:pt x="0" y="0"/>
                </a:moveTo>
                <a:lnTo>
                  <a:pt x="3747409" y="0"/>
                </a:lnTo>
                <a:lnTo>
                  <a:pt x="3747409" y="5006659"/>
                </a:lnTo>
                <a:lnTo>
                  <a:pt x="0" y="5006659"/>
                </a:lnTo>
                <a:lnTo>
                  <a:pt x="0" y="0"/>
                </a:lnTo>
                <a:close/>
              </a:path>
            </a:pathLst>
          </a:custGeom>
          <a:blipFill>
            <a:blip r:embed="rId6"/>
            <a:stretch>
              <a:fillRect/>
            </a:stretch>
          </a:blipFill>
        </p:spPr>
        <p:txBody>
          <a:bodyPr/>
          <a:lstStyle/>
          <a:p>
            <a:endParaRPr lang="en-GB"/>
          </a:p>
        </p:txBody>
      </p:sp>
      <p:sp>
        <p:nvSpPr>
          <p:cNvPr id="8" name="TextBox 8"/>
          <p:cNvSpPr txBox="1"/>
          <p:nvPr/>
        </p:nvSpPr>
        <p:spPr>
          <a:xfrm>
            <a:off x="3208477" y="2292893"/>
            <a:ext cx="11871047" cy="808590"/>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Coping with Big Emotions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sp>
        <p:nvSpPr>
          <p:cNvPr id="5" name="Freeform 5"/>
          <p:cNvSpPr/>
          <p:nvPr/>
        </p:nvSpPr>
        <p:spPr>
          <a:xfrm>
            <a:off x="2209167" y="1174165"/>
            <a:ext cx="13245663" cy="5539095"/>
          </a:xfrm>
          <a:custGeom>
            <a:avLst/>
            <a:gdLst/>
            <a:ahLst/>
            <a:cxnLst/>
            <a:rect l="l" t="t" r="r" b="b"/>
            <a:pathLst>
              <a:path w="13245663" h="5539095">
                <a:moveTo>
                  <a:pt x="0" y="0"/>
                </a:moveTo>
                <a:lnTo>
                  <a:pt x="13245663" y="0"/>
                </a:lnTo>
                <a:lnTo>
                  <a:pt x="13245663" y="5539095"/>
                </a:lnTo>
                <a:lnTo>
                  <a:pt x="0" y="553909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6" name="TextBox 6"/>
          <p:cNvSpPr txBox="1"/>
          <p:nvPr/>
        </p:nvSpPr>
        <p:spPr>
          <a:xfrm>
            <a:off x="3291547" y="3065306"/>
            <a:ext cx="11080902" cy="2496101"/>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Checking in with our friends and family helps us understand how they feel. Try asking, 'How are you feeling today?'</a:t>
            </a:r>
          </a:p>
        </p:txBody>
      </p:sp>
      <p:grpSp>
        <p:nvGrpSpPr>
          <p:cNvPr id="7" name="Group 7"/>
          <p:cNvGrpSpPr/>
          <p:nvPr/>
        </p:nvGrpSpPr>
        <p:grpSpPr>
          <a:xfrm>
            <a:off x="5838081" y="5807888"/>
            <a:ext cx="2742596" cy="4332895"/>
            <a:chOff x="0" y="0"/>
            <a:chExt cx="3656795" cy="5777193"/>
          </a:xfrm>
        </p:grpSpPr>
        <p:sp>
          <p:nvSpPr>
            <p:cNvPr id="8" name="Freeform 8"/>
            <p:cNvSpPr/>
            <p:nvPr/>
          </p:nvSpPr>
          <p:spPr>
            <a:xfrm flipH="1">
              <a:off x="0" y="2514991"/>
              <a:ext cx="2010205" cy="3262202"/>
            </a:xfrm>
            <a:custGeom>
              <a:avLst/>
              <a:gdLst/>
              <a:ahLst/>
              <a:cxnLst/>
              <a:rect l="l" t="t" r="r" b="b"/>
              <a:pathLst>
                <a:path w="2010205" h="3262202">
                  <a:moveTo>
                    <a:pt x="2010205" y="0"/>
                  </a:moveTo>
                  <a:lnTo>
                    <a:pt x="0" y="0"/>
                  </a:lnTo>
                  <a:lnTo>
                    <a:pt x="0" y="3262202"/>
                  </a:lnTo>
                  <a:lnTo>
                    <a:pt x="2010205" y="3262202"/>
                  </a:lnTo>
                  <a:lnTo>
                    <a:pt x="2010205" y="0"/>
                  </a:lnTo>
                  <a:close/>
                </a:path>
              </a:pathLst>
            </a:custGeom>
            <a:blipFill>
              <a:blip r:embed="rId6"/>
              <a:stretch>
                <a:fillRect/>
              </a:stretch>
            </a:blipFill>
          </p:spPr>
          <p:txBody>
            <a:bodyPr/>
            <a:lstStyle/>
            <a:p>
              <a:endParaRPr lang="en-GB"/>
            </a:p>
          </p:txBody>
        </p:sp>
        <p:sp>
          <p:nvSpPr>
            <p:cNvPr id="9" name="Freeform 9"/>
            <p:cNvSpPr/>
            <p:nvPr/>
          </p:nvSpPr>
          <p:spPr>
            <a:xfrm>
              <a:off x="363614" y="0"/>
              <a:ext cx="3293180" cy="3075007"/>
            </a:xfrm>
            <a:custGeom>
              <a:avLst/>
              <a:gdLst/>
              <a:ahLst/>
              <a:cxnLst/>
              <a:rect l="l" t="t" r="r" b="b"/>
              <a:pathLst>
                <a:path w="3293180" h="3075007">
                  <a:moveTo>
                    <a:pt x="0" y="0"/>
                  </a:moveTo>
                  <a:lnTo>
                    <a:pt x="3293181" y="0"/>
                  </a:lnTo>
                  <a:lnTo>
                    <a:pt x="3293181" y="3075007"/>
                  </a:lnTo>
                  <a:lnTo>
                    <a:pt x="0" y="3075007"/>
                  </a:lnTo>
                  <a:lnTo>
                    <a:pt x="0" y="0"/>
                  </a:lnTo>
                  <a:close/>
                </a:path>
              </a:pathLst>
            </a:custGeom>
            <a:blipFill>
              <a:blip r:embed="rId7">
                <a:extLst>
                  <a:ext uri="{96DAC541-7B7A-43D3-8B79-37D633B846F1}">
                    <asvg:svgBlip xmlns="" xmlns:asvg="http://schemas.microsoft.com/office/drawing/2016/SVG/main" r:embed="rId8"/>
                  </a:ext>
                </a:extLst>
              </a:blip>
              <a:stretch>
                <a:fillRect/>
              </a:stretch>
            </a:blipFill>
          </p:spPr>
          <p:txBody>
            <a:bodyPr/>
            <a:lstStyle/>
            <a:p>
              <a:endParaRPr lang="en-GB"/>
            </a:p>
          </p:txBody>
        </p:sp>
        <p:sp>
          <p:nvSpPr>
            <p:cNvPr id="10" name="TextBox 10"/>
            <p:cNvSpPr txBox="1"/>
            <p:nvPr/>
          </p:nvSpPr>
          <p:spPr>
            <a:xfrm>
              <a:off x="430450" y="615159"/>
              <a:ext cx="3226345" cy="1228906"/>
            </a:xfrm>
            <a:prstGeom prst="rect">
              <a:avLst/>
            </a:prstGeom>
          </p:spPr>
          <p:txBody>
            <a:bodyPr lIns="0" tIns="0" rIns="0" bIns="0" rtlCol="0" anchor="t">
              <a:spAutoFit/>
            </a:bodyPr>
            <a:lstStyle/>
            <a:p>
              <a:pPr algn="ctr">
                <a:lnSpc>
                  <a:spcPts val="3737"/>
                </a:lnSpc>
                <a:spcBef>
                  <a:spcPct val="0"/>
                </a:spcBef>
              </a:pPr>
              <a:r>
                <a:rPr lang="en-US" sz="2669">
                  <a:solidFill>
                    <a:srgbClr val="000000"/>
                  </a:solidFill>
                  <a:latin typeface="Lulu Font TH"/>
                  <a:ea typeface="Lulu Font TH"/>
                  <a:cs typeface="Lulu Font TH"/>
                  <a:sym typeface="Lulu Font TH"/>
                </a:rPr>
                <a:t>How are you feeling today?</a:t>
              </a:r>
            </a:p>
          </p:txBody>
        </p:sp>
      </p:grpSp>
      <p:sp>
        <p:nvSpPr>
          <p:cNvPr id="11" name="TextBox 11"/>
          <p:cNvSpPr txBox="1"/>
          <p:nvPr/>
        </p:nvSpPr>
        <p:spPr>
          <a:xfrm>
            <a:off x="2896475" y="1791455"/>
            <a:ext cx="11871047" cy="808590"/>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How to Check-In with Others</a:t>
            </a:r>
          </a:p>
        </p:txBody>
      </p:sp>
      <p:grpSp>
        <p:nvGrpSpPr>
          <p:cNvPr id="12" name="Group 12"/>
          <p:cNvGrpSpPr/>
          <p:nvPr/>
        </p:nvGrpSpPr>
        <p:grpSpPr>
          <a:xfrm>
            <a:off x="8806236" y="5807888"/>
            <a:ext cx="3643683" cy="4479112"/>
            <a:chOff x="0" y="0"/>
            <a:chExt cx="4858244" cy="5972149"/>
          </a:xfrm>
        </p:grpSpPr>
        <p:sp>
          <p:nvSpPr>
            <p:cNvPr id="13" name="Freeform 13"/>
            <p:cNvSpPr/>
            <p:nvPr/>
          </p:nvSpPr>
          <p:spPr>
            <a:xfrm>
              <a:off x="1959344" y="1537504"/>
              <a:ext cx="2898900" cy="4434645"/>
            </a:xfrm>
            <a:custGeom>
              <a:avLst/>
              <a:gdLst/>
              <a:ahLst/>
              <a:cxnLst/>
              <a:rect l="l" t="t" r="r" b="b"/>
              <a:pathLst>
                <a:path w="2898900" h="4434645">
                  <a:moveTo>
                    <a:pt x="0" y="0"/>
                  </a:moveTo>
                  <a:lnTo>
                    <a:pt x="2898900" y="0"/>
                  </a:lnTo>
                  <a:lnTo>
                    <a:pt x="2898900" y="4434645"/>
                  </a:lnTo>
                  <a:lnTo>
                    <a:pt x="0" y="4434645"/>
                  </a:lnTo>
                  <a:lnTo>
                    <a:pt x="0" y="0"/>
                  </a:lnTo>
                  <a:close/>
                </a:path>
              </a:pathLst>
            </a:custGeom>
            <a:blipFill>
              <a:blip r:embed="rId9"/>
              <a:stretch>
                <a:fillRect l="-113" r="-113"/>
              </a:stretch>
            </a:blipFill>
          </p:spPr>
          <p:txBody>
            <a:bodyPr/>
            <a:lstStyle/>
            <a:p>
              <a:endParaRPr lang="en-GB"/>
            </a:p>
          </p:txBody>
        </p:sp>
        <p:sp>
          <p:nvSpPr>
            <p:cNvPr id="14" name="Freeform 14"/>
            <p:cNvSpPr/>
            <p:nvPr/>
          </p:nvSpPr>
          <p:spPr>
            <a:xfrm flipH="1">
              <a:off x="115614" y="0"/>
              <a:ext cx="3293180" cy="3075007"/>
            </a:xfrm>
            <a:custGeom>
              <a:avLst/>
              <a:gdLst/>
              <a:ahLst/>
              <a:cxnLst/>
              <a:rect l="l" t="t" r="r" b="b"/>
              <a:pathLst>
                <a:path w="3293180" h="3075007">
                  <a:moveTo>
                    <a:pt x="3293180" y="0"/>
                  </a:moveTo>
                  <a:lnTo>
                    <a:pt x="0" y="0"/>
                  </a:lnTo>
                  <a:lnTo>
                    <a:pt x="0" y="3075007"/>
                  </a:lnTo>
                  <a:lnTo>
                    <a:pt x="3293180" y="3075007"/>
                  </a:lnTo>
                  <a:lnTo>
                    <a:pt x="3293180" y="0"/>
                  </a:lnTo>
                  <a:close/>
                </a:path>
              </a:pathLst>
            </a:custGeom>
            <a:blipFill>
              <a:blip r:embed="rId7">
                <a:extLst>
                  <a:ext uri="{96DAC541-7B7A-43D3-8B79-37D633B846F1}">
                    <asvg:svgBlip xmlns="" xmlns:asvg="http://schemas.microsoft.com/office/drawing/2016/SVG/main" r:embed="rId8"/>
                  </a:ext>
                </a:extLst>
              </a:blip>
              <a:stretch>
                <a:fillRect/>
              </a:stretch>
            </a:blipFill>
          </p:spPr>
          <p:txBody>
            <a:bodyPr/>
            <a:lstStyle/>
            <a:p>
              <a:endParaRPr lang="en-GB"/>
            </a:p>
          </p:txBody>
        </p:sp>
        <p:sp>
          <p:nvSpPr>
            <p:cNvPr id="15" name="TextBox 15"/>
            <p:cNvSpPr txBox="1"/>
            <p:nvPr/>
          </p:nvSpPr>
          <p:spPr>
            <a:xfrm>
              <a:off x="0" y="615159"/>
              <a:ext cx="3226345" cy="1228906"/>
            </a:xfrm>
            <a:prstGeom prst="rect">
              <a:avLst/>
            </a:prstGeom>
          </p:spPr>
          <p:txBody>
            <a:bodyPr lIns="0" tIns="0" rIns="0" bIns="0" rtlCol="0" anchor="t">
              <a:spAutoFit/>
            </a:bodyPr>
            <a:lstStyle/>
            <a:p>
              <a:pPr algn="ctr">
                <a:lnSpc>
                  <a:spcPts val="3737"/>
                </a:lnSpc>
                <a:spcBef>
                  <a:spcPct val="0"/>
                </a:spcBef>
              </a:pPr>
              <a:r>
                <a:rPr lang="en-US" sz="2669">
                  <a:solidFill>
                    <a:srgbClr val="000000"/>
                  </a:solidFill>
                  <a:latin typeface="Lulu Font TH"/>
                  <a:ea typeface="Lulu Font TH"/>
                  <a:cs typeface="Lulu Font TH"/>
                  <a:sym typeface="Lulu Font TH"/>
                </a:rPr>
                <a:t>I’m feeling worried!</a:t>
              </a: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sp>
        <p:nvSpPr>
          <p:cNvPr id="5" name="Freeform 5"/>
          <p:cNvSpPr/>
          <p:nvPr/>
        </p:nvSpPr>
        <p:spPr>
          <a:xfrm>
            <a:off x="2521169" y="1675603"/>
            <a:ext cx="13245663" cy="5539095"/>
          </a:xfrm>
          <a:custGeom>
            <a:avLst/>
            <a:gdLst/>
            <a:ahLst/>
            <a:cxnLst/>
            <a:rect l="l" t="t" r="r" b="b"/>
            <a:pathLst>
              <a:path w="13245663" h="5539095">
                <a:moveTo>
                  <a:pt x="0" y="0"/>
                </a:moveTo>
                <a:lnTo>
                  <a:pt x="13245662" y="0"/>
                </a:lnTo>
                <a:lnTo>
                  <a:pt x="13245662" y="5539095"/>
                </a:lnTo>
                <a:lnTo>
                  <a:pt x="0" y="553909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6" name="TextBox 6"/>
          <p:cNvSpPr txBox="1"/>
          <p:nvPr/>
        </p:nvSpPr>
        <p:spPr>
          <a:xfrm>
            <a:off x="3121105" y="3577921"/>
            <a:ext cx="12045790" cy="2241802"/>
          </a:xfrm>
          <a:prstGeom prst="rect">
            <a:avLst/>
          </a:prstGeom>
        </p:spPr>
        <p:txBody>
          <a:bodyPr lIns="0" tIns="0" rIns="0" bIns="0" rtlCol="0" anchor="t">
            <a:spAutoFit/>
          </a:bodyPr>
          <a:lstStyle/>
          <a:p>
            <a:pPr algn="ctr">
              <a:lnSpc>
                <a:spcPts val="5960"/>
              </a:lnSpc>
              <a:spcBef>
                <a:spcPct val="0"/>
              </a:spcBef>
            </a:pPr>
            <a:r>
              <a:rPr lang="en-US" sz="4257">
                <a:solidFill>
                  <a:srgbClr val="000000"/>
                </a:solidFill>
                <a:latin typeface="Lulu Font TH"/>
                <a:ea typeface="Lulu Font TH"/>
                <a:cs typeface="Lulu Font TH"/>
                <a:sym typeface="Lulu Font TH"/>
              </a:rPr>
              <a:t>Talking about how we feel is a great way to support each other. Maybe have a 'Tea &amp; Talk' with your family or friends to chat about your feelings!</a:t>
            </a:r>
          </a:p>
        </p:txBody>
      </p:sp>
      <p:sp>
        <p:nvSpPr>
          <p:cNvPr id="7" name="TextBox 7"/>
          <p:cNvSpPr txBox="1"/>
          <p:nvPr/>
        </p:nvSpPr>
        <p:spPr>
          <a:xfrm>
            <a:off x="3208477" y="2292893"/>
            <a:ext cx="11871047" cy="808590"/>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Let’s Have a Tea &amp; Talk!</a:t>
            </a:r>
          </a:p>
        </p:txBody>
      </p:sp>
      <p:grpSp>
        <p:nvGrpSpPr>
          <p:cNvPr id="8" name="Group 8"/>
          <p:cNvGrpSpPr/>
          <p:nvPr/>
        </p:nvGrpSpPr>
        <p:grpSpPr>
          <a:xfrm>
            <a:off x="6455770" y="5819724"/>
            <a:ext cx="5376459" cy="4384665"/>
            <a:chOff x="0" y="0"/>
            <a:chExt cx="7168612" cy="5846220"/>
          </a:xfrm>
        </p:grpSpPr>
        <p:sp>
          <p:nvSpPr>
            <p:cNvPr id="9" name="Freeform 9"/>
            <p:cNvSpPr/>
            <p:nvPr/>
          </p:nvSpPr>
          <p:spPr>
            <a:xfrm>
              <a:off x="115361" y="639638"/>
              <a:ext cx="7053251" cy="5206582"/>
            </a:xfrm>
            <a:custGeom>
              <a:avLst/>
              <a:gdLst/>
              <a:ahLst/>
              <a:cxnLst/>
              <a:rect l="l" t="t" r="r" b="b"/>
              <a:pathLst>
                <a:path w="7053251" h="5206582">
                  <a:moveTo>
                    <a:pt x="0" y="0"/>
                  </a:moveTo>
                  <a:lnTo>
                    <a:pt x="7053251" y="0"/>
                  </a:lnTo>
                  <a:lnTo>
                    <a:pt x="7053251" y="5206582"/>
                  </a:lnTo>
                  <a:lnTo>
                    <a:pt x="0" y="5206582"/>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txBody>
            <a:bodyPr/>
            <a:lstStyle/>
            <a:p>
              <a:endParaRPr lang="en-GB"/>
            </a:p>
          </p:txBody>
        </p:sp>
        <p:sp>
          <p:nvSpPr>
            <p:cNvPr id="10" name="Freeform 10"/>
            <p:cNvSpPr/>
            <p:nvPr/>
          </p:nvSpPr>
          <p:spPr>
            <a:xfrm>
              <a:off x="4266745" y="328441"/>
              <a:ext cx="2480483" cy="3843632"/>
            </a:xfrm>
            <a:custGeom>
              <a:avLst/>
              <a:gdLst/>
              <a:ahLst/>
              <a:cxnLst/>
              <a:rect l="l" t="t" r="r" b="b"/>
              <a:pathLst>
                <a:path w="2480483" h="3843632">
                  <a:moveTo>
                    <a:pt x="0" y="0"/>
                  </a:moveTo>
                  <a:lnTo>
                    <a:pt x="2480484" y="0"/>
                  </a:lnTo>
                  <a:lnTo>
                    <a:pt x="2480484" y="3843632"/>
                  </a:lnTo>
                  <a:lnTo>
                    <a:pt x="0" y="3843632"/>
                  </a:lnTo>
                  <a:lnTo>
                    <a:pt x="0" y="0"/>
                  </a:lnTo>
                  <a:close/>
                </a:path>
              </a:pathLst>
            </a:custGeom>
            <a:blipFill>
              <a:blip r:embed="rId8"/>
              <a:stretch>
                <a:fillRect/>
              </a:stretch>
            </a:blipFill>
          </p:spPr>
          <p:txBody>
            <a:bodyPr/>
            <a:lstStyle/>
            <a:p>
              <a:endParaRPr lang="en-GB"/>
            </a:p>
          </p:txBody>
        </p:sp>
        <p:sp>
          <p:nvSpPr>
            <p:cNvPr id="11" name="Freeform 11"/>
            <p:cNvSpPr/>
            <p:nvPr/>
          </p:nvSpPr>
          <p:spPr>
            <a:xfrm>
              <a:off x="0" y="0"/>
              <a:ext cx="2604211" cy="3369571"/>
            </a:xfrm>
            <a:custGeom>
              <a:avLst/>
              <a:gdLst/>
              <a:ahLst/>
              <a:cxnLst/>
              <a:rect l="l" t="t" r="r" b="b"/>
              <a:pathLst>
                <a:path w="2604211" h="3369571">
                  <a:moveTo>
                    <a:pt x="0" y="0"/>
                  </a:moveTo>
                  <a:lnTo>
                    <a:pt x="2604211" y="0"/>
                  </a:lnTo>
                  <a:lnTo>
                    <a:pt x="2604211" y="3369571"/>
                  </a:lnTo>
                  <a:lnTo>
                    <a:pt x="0" y="3369571"/>
                  </a:lnTo>
                  <a:lnTo>
                    <a:pt x="0" y="0"/>
                  </a:lnTo>
                  <a:close/>
                </a:path>
              </a:pathLst>
            </a:custGeom>
            <a:blipFill>
              <a:blip r:embed="rId9"/>
              <a:stretch>
                <a:fillRect/>
              </a:stretch>
            </a:blipFill>
          </p:spPr>
          <p:txBody>
            <a:bodyPr/>
            <a:lstStyle/>
            <a:p>
              <a:endParaRPr lang="en-GB"/>
            </a:p>
          </p:txBody>
        </p:sp>
        <p:sp>
          <p:nvSpPr>
            <p:cNvPr id="12" name="Freeform 12"/>
            <p:cNvSpPr/>
            <p:nvPr/>
          </p:nvSpPr>
          <p:spPr>
            <a:xfrm>
              <a:off x="1999876" y="1457245"/>
              <a:ext cx="886556" cy="714785"/>
            </a:xfrm>
            <a:custGeom>
              <a:avLst/>
              <a:gdLst/>
              <a:ahLst/>
              <a:cxnLst/>
              <a:rect l="l" t="t" r="r" b="b"/>
              <a:pathLst>
                <a:path w="886556" h="714785">
                  <a:moveTo>
                    <a:pt x="0" y="0"/>
                  </a:moveTo>
                  <a:lnTo>
                    <a:pt x="886556" y="0"/>
                  </a:lnTo>
                  <a:lnTo>
                    <a:pt x="886556" y="714785"/>
                  </a:lnTo>
                  <a:lnTo>
                    <a:pt x="0" y="714785"/>
                  </a:lnTo>
                  <a:lnTo>
                    <a:pt x="0" y="0"/>
                  </a:lnTo>
                  <a:close/>
                </a:path>
              </a:pathLst>
            </a:custGeom>
            <a:blipFill>
              <a:blip r:embed="rId10"/>
              <a:stretch>
                <a:fillRect/>
              </a:stretch>
            </a:blipFill>
          </p:spPr>
          <p:txBody>
            <a:bodyPr/>
            <a:lstStyle/>
            <a:p>
              <a:endParaRPr lang="en-GB"/>
            </a:p>
          </p:txBody>
        </p:sp>
        <p:sp>
          <p:nvSpPr>
            <p:cNvPr id="13" name="Freeform 13"/>
            <p:cNvSpPr/>
            <p:nvPr/>
          </p:nvSpPr>
          <p:spPr>
            <a:xfrm>
              <a:off x="3930389" y="1457245"/>
              <a:ext cx="886556" cy="714785"/>
            </a:xfrm>
            <a:custGeom>
              <a:avLst/>
              <a:gdLst/>
              <a:ahLst/>
              <a:cxnLst/>
              <a:rect l="l" t="t" r="r" b="b"/>
              <a:pathLst>
                <a:path w="886556" h="714785">
                  <a:moveTo>
                    <a:pt x="0" y="0"/>
                  </a:moveTo>
                  <a:lnTo>
                    <a:pt x="886555" y="0"/>
                  </a:lnTo>
                  <a:lnTo>
                    <a:pt x="886555" y="714785"/>
                  </a:lnTo>
                  <a:lnTo>
                    <a:pt x="0" y="714785"/>
                  </a:lnTo>
                  <a:lnTo>
                    <a:pt x="0" y="0"/>
                  </a:lnTo>
                  <a:close/>
                </a:path>
              </a:pathLst>
            </a:custGeom>
            <a:blipFill>
              <a:blip r:embed="rId10"/>
              <a:stretch>
                <a:fillRect/>
              </a:stretch>
            </a:blipFill>
          </p:spPr>
          <p:txBody>
            <a:bodyPr/>
            <a:lstStyle/>
            <a:p>
              <a:endParaRPr lang="en-GB"/>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sp>
        <p:nvSpPr>
          <p:cNvPr id="5" name="Freeform 5"/>
          <p:cNvSpPr/>
          <p:nvPr/>
        </p:nvSpPr>
        <p:spPr>
          <a:xfrm>
            <a:off x="2521169" y="1675603"/>
            <a:ext cx="13245663" cy="5539095"/>
          </a:xfrm>
          <a:custGeom>
            <a:avLst/>
            <a:gdLst/>
            <a:ahLst/>
            <a:cxnLst/>
            <a:rect l="l" t="t" r="r" b="b"/>
            <a:pathLst>
              <a:path w="13245663" h="5539095">
                <a:moveTo>
                  <a:pt x="0" y="0"/>
                </a:moveTo>
                <a:lnTo>
                  <a:pt x="13245662" y="0"/>
                </a:lnTo>
                <a:lnTo>
                  <a:pt x="13245662" y="5539095"/>
                </a:lnTo>
                <a:lnTo>
                  <a:pt x="0" y="553909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6" name="Freeform 6"/>
          <p:cNvSpPr/>
          <p:nvPr/>
        </p:nvSpPr>
        <p:spPr>
          <a:xfrm>
            <a:off x="8380161" y="5351130"/>
            <a:ext cx="1527678" cy="1553900"/>
          </a:xfrm>
          <a:custGeom>
            <a:avLst/>
            <a:gdLst/>
            <a:ahLst/>
            <a:cxnLst/>
            <a:rect l="l" t="t" r="r" b="b"/>
            <a:pathLst>
              <a:path w="1527678" h="1553900">
                <a:moveTo>
                  <a:pt x="0" y="0"/>
                </a:moveTo>
                <a:lnTo>
                  <a:pt x="1527678" y="0"/>
                </a:lnTo>
                <a:lnTo>
                  <a:pt x="1527678" y="1553900"/>
                </a:lnTo>
                <a:lnTo>
                  <a:pt x="0" y="1553900"/>
                </a:lnTo>
                <a:lnTo>
                  <a:pt x="0" y="0"/>
                </a:lnTo>
                <a:close/>
              </a:path>
            </a:pathLst>
          </a:custGeom>
          <a:blipFill>
            <a:blip r:embed="rId6"/>
            <a:stretch>
              <a:fillRect/>
            </a:stretch>
          </a:blipFill>
        </p:spPr>
        <p:txBody>
          <a:bodyPr/>
          <a:lstStyle/>
          <a:p>
            <a:endParaRPr lang="en-GB"/>
          </a:p>
        </p:txBody>
      </p:sp>
      <p:sp>
        <p:nvSpPr>
          <p:cNvPr id="7" name="Freeform 7"/>
          <p:cNvSpPr/>
          <p:nvPr/>
        </p:nvSpPr>
        <p:spPr>
          <a:xfrm>
            <a:off x="15495665" y="7591618"/>
            <a:ext cx="2127076" cy="2347118"/>
          </a:xfrm>
          <a:custGeom>
            <a:avLst/>
            <a:gdLst/>
            <a:ahLst/>
            <a:cxnLst/>
            <a:rect l="l" t="t" r="r" b="b"/>
            <a:pathLst>
              <a:path w="2127076" h="2347118">
                <a:moveTo>
                  <a:pt x="0" y="0"/>
                </a:moveTo>
                <a:lnTo>
                  <a:pt x="2127076" y="0"/>
                </a:lnTo>
                <a:lnTo>
                  <a:pt x="2127076" y="2347119"/>
                </a:lnTo>
                <a:lnTo>
                  <a:pt x="0" y="2347119"/>
                </a:lnTo>
                <a:lnTo>
                  <a:pt x="0" y="0"/>
                </a:lnTo>
                <a:close/>
              </a:path>
            </a:pathLst>
          </a:custGeom>
          <a:blipFill>
            <a:blip r:embed="rId7">
              <a:extLst>
                <a:ext uri="{96DAC541-7B7A-43D3-8B79-37D633B846F1}">
                  <asvg:svgBlip xmlns="" xmlns:asvg="http://schemas.microsoft.com/office/drawing/2016/SVG/main" r:embed="rId8"/>
                </a:ext>
              </a:extLst>
            </a:blip>
            <a:stretch>
              <a:fillRect/>
            </a:stretch>
          </a:blipFill>
        </p:spPr>
        <p:txBody>
          <a:bodyPr/>
          <a:lstStyle/>
          <a:p>
            <a:endParaRPr lang="en-GB"/>
          </a:p>
        </p:txBody>
      </p:sp>
      <p:sp>
        <p:nvSpPr>
          <p:cNvPr id="8" name="TextBox 8"/>
          <p:cNvSpPr txBox="1"/>
          <p:nvPr/>
        </p:nvSpPr>
        <p:spPr>
          <a:xfrm>
            <a:off x="3208477" y="2292893"/>
            <a:ext cx="11871047" cy="808590"/>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Remember – You’re Not Alone!</a:t>
            </a:r>
          </a:p>
        </p:txBody>
      </p:sp>
      <p:sp>
        <p:nvSpPr>
          <p:cNvPr id="9" name="TextBox 9"/>
          <p:cNvSpPr txBox="1"/>
          <p:nvPr/>
        </p:nvSpPr>
        <p:spPr>
          <a:xfrm>
            <a:off x="3121105" y="3577921"/>
            <a:ext cx="12045790" cy="1487064"/>
          </a:xfrm>
          <a:prstGeom prst="rect">
            <a:avLst/>
          </a:prstGeom>
        </p:spPr>
        <p:txBody>
          <a:bodyPr lIns="0" tIns="0" rIns="0" bIns="0" rtlCol="0" anchor="t">
            <a:spAutoFit/>
          </a:bodyPr>
          <a:lstStyle/>
          <a:p>
            <a:pPr algn="ctr">
              <a:lnSpc>
                <a:spcPts val="5960"/>
              </a:lnSpc>
              <a:spcBef>
                <a:spcPct val="0"/>
              </a:spcBef>
            </a:pPr>
            <a:r>
              <a:rPr lang="en-US" sz="4257">
                <a:solidFill>
                  <a:srgbClr val="000000"/>
                </a:solidFill>
                <a:latin typeface="Lulu Font TH"/>
                <a:ea typeface="Lulu Font TH"/>
                <a:cs typeface="Lulu Font TH"/>
                <a:sym typeface="Lulu Font TH"/>
              </a:rPr>
              <a:t>If you’re ever feeling sad, worried, or upset, it’s okay to ask for help. You’re never alone.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grpSp>
        <p:nvGrpSpPr>
          <p:cNvPr id="5" name="Group 5"/>
          <p:cNvGrpSpPr/>
          <p:nvPr/>
        </p:nvGrpSpPr>
        <p:grpSpPr>
          <a:xfrm>
            <a:off x="2616067" y="778306"/>
            <a:ext cx="4438986" cy="3862679"/>
            <a:chOff x="0" y="0"/>
            <a:chExt cx="5918648" cy="5150239"/>
          </a:xfrm>
        </p:grpSpPr>
        <p:grpSp>
          <p:nvGrpSpPr>
            <p:cNvPr id="6" name="Group 6"/>
            <p:cNvGrpSpPr/>
            <p:nvPr/>
          </p:nvGrpSpPr>
          <p:grpSpPr>
            <a:xfrm>
              <a:off x="0" y="0"/>
              <a:ext cx="5918648" cy="5150239"/>
              <a:chOff x="0" y="0"/>
              <a:chExt cx="1233010" cy="1072930"/>
            </a:xfrm>
          </p:grpSpPr>
          <p:sp>
            <p:nvSpPr>
              <p:cNvPr id="7" name="Freeform 7"/>
              <p:cNvSpPr/>
              <p:nvPr/>
            </p:nvSpPr>
            <p:spPr>
              <a:xfrm>
                <a:off x="0" y="0"/>
                <a:ext cx="1233010" cy="1072930"/>
              </a:xfrm>
              <a:custGeom>
                <a:avLst/>
                <a:gdLst/>
                <a:ahLst/>
                <a:cxnLst/>
                <a:rect l="l" t="t" r="r" b="b"/>
                <a:pathLst>
                  <a:path w="1233010" h="1072930">
                    <a:moveTo>
                      <a:pt x="96528" y="0"/>
                    </a:moveTo>
                    <a:lnTo>
                      <a:pt x="1136482" y="0"/>
                    </a:lnTo>
                    <a:cubicBezTo>
                      <a:pt x="1189793" y="0"/>
                      <a:pt x="1233010" y="43217"/>
                      <a:pt x="1233010" y="96528"/>
                    </a:cubicBezTo>
                    <a:lnTo>
                      <a:pt x="1233010" y="976402"/>
                    </a:lnTo>
                    <a:cubicBezTo>
                      <a:pt x="1233010" y="1002003"/>
                      <a:pt x="1222840" y="1026555"/>
                      <a:pt x="1204738" y="1044658"/>
                    </a:cubicBezTo>
                    <a:cubicBezTo>
                      <a:pt x="1186635" y="1062760"/>
                      <a:pt x="1162083" y="1072930"/>
                      <a:pt x="1136482" y="1072930"/>
                    </a:cubicBezTo>
                    <a:lnTo>
                      <a:pt x="96528" y="1072930"/>
                    </a:lnTo>
                    <a:cubicBezTo>
                      <a:pt x="70927" y="1072930"/>
                      <a:pt x="46375" y="1062760"/>
                      <a:pt x="28272" y="1044658"/>
                    </a:cubicBezTo>
                    <a:cubicBezTo>
                      <a:pt x="10170" y="1026555"/>
                      <a:pt x="0" y="1002003"/>
                      <a:pt x="0" y="976402"/>
                    </a:cubicBezTo>
                    <a:lnTo>
                      <a:pt x="0" y="96528"/>
                    </a:lnTo>
                    <a:cubicBezTo>
                      <a:pt x="0" y="70927"/>
                      <a:pt x="10170" y="46375"/>
                      <a:pt x="28272" y="28272"/>
                    </a:cubicBezTo>
                    <a:cubicBezTo>
                      <a:pt x="46375" y="10170"/>
                      <a:pt x="70927" y="0"/>
                      <a:pt x="96528" y="0"/>
                    </a:cubicBezTo>
                    <a:close/>
                  </a:path>
                </a:pathLst>
              </a:custGeom>
              <a:solidFill>
                <a:srgbClr val="FFFFFF"/>
              </a:solidFill>
              <a:ln w="38100" cap="rnd">
                <a:solidFill>
                  <a:srgbClr val="000000"/>
                </a:solidFill>
                <a:prstDash val="solid"/>
                <a:round/>
              </a:ln>
            </p:spPr>
            <p:txBody>
              <a:bodyPr/>
              <a:lstStyle/>
              <a:p>
                <a:endParaRPr lang="en-GB"/>
              </a:p>
            </p:txBody>
          </p:sp>
          <p:sp>
            <p:nvSpPr>
              <p:cNvPr id="8" name="TextBox 8"/>
              <p:cNvSpPr txBox="1"/>
              <p:nvPr/>
            </p:nvSpPr>
            <p:spPr>
              <a:xfrm>
                <a:off x="0" y="-47625"/>
                <a:ext cx="1233010" cy="1120555"/>
              </a:xfrm>
              <a:prstGeom prst="rect">
                <a:avLst/>
              </a:prstGeom>
            </p:spPr>
            <p:txBody>
              <a:bodyPr lIns="44385" tIns="44385" rIns="44385" bIns="44385" rtlCol="0" anchor="ctr"/>
              <a:lstStyle/>
              <a:p>
                <a:pPr algn="ctr">
                  <a:lnSpc>
                    <a:spcPts val="3534"/>
                  </a:lnSpc>
                </a:pPr>
                <a:endParaRPr/>
              </a:p>
            </p:txBody>
          </p:sp>
        </p:grpSp>
        <p:sp>
          <p:nvSpPr>
            <p:cNvPr id="9" name="TextBox 9"/>
            <p:cNvSpPr txBox="1"/>
            <p:nvPr/>
          </p:nvSpPr>
          <p:spPr>
            <a:xfrm>
              <a:off x="44164" y="317003"/>
              <a:ext cx="5651982" cy="825752"/>
            </a:xfrm>
            <a:prstGeom prst="rect">
              <a:avLst/>
            </a:prstGeom>
          </p:spPr>
          <p:txBody>
            <a:bodyPr lIns="0" tIns="0" rIns="0" bIns="0" rtlCol="0" anchor="t">
              <a:spAutoFit/>
            </a:bodyPr>
            <a:lstStyle/>
            <a:p>
              <a:pPr algn="ctr">
                <a:lnSpc>
                  <a:spcPts val="5247"/>
                </a:lnSpc>
                <a:spcBef>
                  <a:spcPct val="0"/>
                </a:spcBef>
              </a:pPr>
              <a:r>
                <a:rPr lang="en-US" sz="3748">
                  <a:solidFill>
                    <a:srgbClr val="000000"/>
                  </a:solidFill>
                  <a:latin typeface="Lulu Font TH"/>
                  <a:ea typeface="Lulu Font TH"/>
                  <a:cs typeface="Lulu Font TH"/>
                  <a:sym typeface="Lulu Font TH"/>
                </a:rPr>
                <a:t>Teaching assistants</a:t>
              </a:r>
            </a:p>
          </p:txBody>
        </p:sp>
        <p:sp>
          <p:nvSpPr>
            <p:cNvPr id="10" name="TextBox 10"/>
            <p:cNvSpPr txBox="1"/>
            <p:nvPr/>
          </p:nvSpPr>
          <p:spPr>
            <a:xfrm>
              <a:off x="222503" y="1383392"/>
              <a:ext cx="5473643" cy="3257952"/>
            </a:xfrm>
            <a:prstGeom prst="rect">
              <a:avLst/>
            </a:prstGeom>
          </p:spPr>
          <p:txBody>
            <a:bodyPr lIns="0" tIns="0" rIns="0" bIns="0" rtlCol="0" anchor="t">
              <a:spAutoFit/>
            </a:bodyPr>
            <a:lstStyle/>
            <a:p>
              <a:pPr marL="430850" lvl="1" indent="-215425" algn="l">
                <a:lnSpc>
                  <a:spcPts val="2793"/>
                </a:lnSpc>
                <a:buFont typeface="Arial"/>
                <a:buChar char="•"/>
              </a:pPr>
              <a:r>
                <a:rPr lang="en-US" sz="1995">
                  <a:solidFill>
                    <a:srgbClr val="000000"/>
                  </a:solidFill>
                  <a:latin typeface="Lulu Font TH"/>
                  <a:ea typeface="Lulu Font TH"/>
                  <a:cs typeface="Lulu Font TH"/>
                  <a:sym typeface="Lulu Font TH"/>
                </a:rPr>
                <a:t>What you can say: “I’m feeling a bit down, can I tell you about it?”</a:t>
              </a:r>
            </a:p>
            <a:p>
              <a:pPr marL="430850" lvl="1" indent="-215425" algn="l">
                <a:lnSpc>
                  <a:spcPts val="2793"/>
                </a:lnSpc>
                <a:buFont typeface="Arial"/>
                <a:buChar char="•"/>
              </a:pPr>
              <a:r>
                <a:rPr lang="en-US" sz="1995">
                  <a:solidFill>
                    <a:srgbClr val="000000"/>
                  </a:solidFill>
                  <a:latin typeface="Lulu Font TH"/>
                  <a:ea typeface="Lulu Font TH"/>
                  <a:cs typeface="Lulu Font TH"/>
                  <a:sym typeface="Lulu Font TH"/>
                </a:rPr>
                <a:t>How they help: They can help you work through your feelings, give you extra support, or find a quiet space for you to relax.</a:t>
              </a:r>
            </a:p>
            <a:p>
              <a:pPr algn="l">
                <a:lnSpc>
                  <a:spcPts val="2793"/>
                </a:lnSpc>
              </a:pPr>
              <a:endParaRPr lang="en-US" sz="1995">
                <a:solidFill>
                  <a:srgbClr val="000000"/>
                </a:solidFill>
                <a:latin typeface="Lulu Font TH"/>
                <a:ea typeface="Lulu Font TH"/>
                <a:cs typeface="Lulu Font TH"/>
                <a:sym typeface="Lulu Font TH"/>
              </a:endParaRPr>
            </a:p>
          </p:txBody>
        </p:sp>
      </p:grpSp>
      <p:grpSp>
        <p:nvGrpSpPr>
          <p:cNvPr id="11" name="Group 11"/>
          <p:cNvGrpSpPr/>
          <p:nvPr/>
        </p:nvGrpSpPr>
        <p:grpSpPr>
          <a:xfrm>
            <a:off x="7777622" y="778306"/>
            <a:ext cx="4438986" cy="3862679"/>
            <a:chOff x="0" y="0"/>
            <a:chExt cx="5918648" cy="5150239"/>
          </a:xfrm>
        </p:grpSpPr>
        <p:grpSp>
          <p:nvGrpSpPr>
            <p:cNvPr id="12" name="Group 12"/>
            <p:cNvGrpSpPr/>
            <p:nvPr/>
          </p:nvGrpSpPr>
          <p:grpSpPr>
            <a:xfrm>
              <a:off x="0" y="0"/>
              <a:ext cx="5918648" cy="5150239"/>
              <a:chOff x="0" y="0"/>
              <a:chExt cx="1233010" cy="1072930"/>
            </a:xfrm>
          </p:grpSpPr>
          <p:sp>
            <p:nvSpPr>
              <p:cNvPr id="13" name="Freeform 13"/>
              <p:cNvSpPr/>
              <p:nvPr/>
            </p:nvSpPr>
            <p:spPr>
              <a:xfrm>
                <a:off x="0" y="0"/>
                <a:ext cx="1233010" cy="1072930"/>
              </a:xfrm>
              <a:custGeom>
                <a:avLst/>
                <a:gdLst/>
                <a:ahLst/>
                <a:cxnLst/>
                <a:rect l="l" t="t" r="r" b="b"/>
                <a:pathLst>
                  <a:path w="1233010" h="1072930">
                    <a:moveTo>
                      <a:pt x="96528" y="0"/>
                    </a:moveTo>
                    <a:lnTo>
                      <a:pt x="1136482" y="0"/>
                    </a:lnTo>
                    <a:cubicBezTo>
                      <a:pt x="1189793" y="0"/>
                      <a:pt x="1233010" y="43217"/>
                      <a:pt x="1233010" y="96528"/>
                    </a:cubicBezTo>
                    <a:lnTo>
                      <a:pt x="1233010" y="976402"/>
                    </a:lnTo>
                    <a:cubicBezTo>
                      <a:pt x="1233010" y="1002003"/>
                      <a:pt x="1222840" y="1026555"/>
                      <a:pt x="1204738" y="1044658"/>
                    </a:cubicBezTo>
                    <a:cubicBezTo>
                      <a:pt x="1186635" y="1062760"/>
                      <a:pt x="1162083" y="1072930"/>
                      <a:pt x="1136482" y="1072930"/>
                    </a:cubicBezTo>
                    <a:lnTo>
                      <a:pt x="96528" y="1072930"/>
                    </a:lnTo>
                    <a:cubicBezTo>
                      <a:pt x="70927" y="1072930"/>
                      <a:pt x="46375" y="1062760"/>
                      <a:pt x="28272" y="1044658"/>
                    </a:cubicBezTo>
                    <a:cubicBezTo>
                      <a:pt x="10170" y="1026555"/>
                      <a:pt x="0" y="1002003"/>
                      <a:pt x="0" y="976402"/>
                    </a:cubicBezTo>
                    <a:lnTo>
                      <a:pt x="0" y="96528"/>
                    </a:lnTo>
                    <a:cubicBezTo>
                      <a:pt x="0" y="70927"/>
                      <a:pt x="10170" y="46375"/>
                      <a:pt x="28272" y="28272"/>
                    </a:cubicBezTo>
                    <a:cubicBezTo>
                      <a:pt x="46375" y="10170"/>
                      <a:pt x="70927" y="0"/>
                      <a:pt x="96528" y="0"/>
                    </a:cubicBezTo>
                    <a:close/>
                  </a:path>
                </a:pathLst>
              </a:custGeom>
              <a:solidFill>
                <a:srgbClr val="FFFFFF"/>
              </a:solidFill>
              <a:ln w="38100" cap="rnd">
                <a:solidFill>
                  <a:srgbClr val="000000"/>
                </a:solidFill>
                <a:prstDash val="solid"/>
                <a:round/>
              </a:ln>
            </p:spPr>
            <p:txBody>
              <a:bodyPr/>
              <a:lstStyle/>
              <a:p>
                <a:endParaRPr lang="en-GB"/>
              </a:p>
            </p:txBody>
          </p:sp>
          <p:sp>
            <p:nvSpPr>
              <p:cNvPr id="14" name="TextBox 14"/>
              <p:cNvSpPr txBox="1"/>
              <p:nvPr/>
            </p:nvSpPr>
            <p:spPr>
              <a:xfrm>
                <a:off x="0" y="-47625"/>
                <a:ext cx="1233010" cy="1120555"/>
              </a:xfrm>
              <a:prstGeom prst="rect">
                <a:avLst/>
              </a:prstGeom>
            </p:spPr>
            <p:txBody>
              <a:bodyPr lIns="44385" tIns="44385" rIns="44385" bIns="44385" rtlCol="0" anchor="ctr"/>
              <a:lstStyle/>
              <a:p>
                <a:pPr algn="ctr">
                  <a:lnSpc>
                    <a:spcPts val="3534"/>
                  </a:lnSpc>
                </a:pPr>
                <a:endParaRPr/>
              </a:p>
            </p:txBody>
          </p:sp>
        </p:grpSp>
        <p:sp>
          <p:nvSpPr>
            <p:cNvPr id="15" name="TextBox 15"/>
            <p:cNvSpPr txBox="1"/>
            <p:nvPr/>
          </p:nvSpPr>
          <p:spPr>
            <a:xfrm>
              <a:off x="44164" y="317003"/>
              <a:ext cx="5651982" cy="825752"/>
            </a:xfrm>
            <a:prstGeom prst="rect">
              <a:avLst/>
            </a:prstGeom>
          </p:spPr>
          <p:txBody>
            <a:bodyPr lIns="0" tIns="0" rIns="0" bIns="0" rtlCol="0" anchor="t">
              <a:spAutoFit/>
            </a:bodyPr>
            <a:lstStyle/>
            <a:p>
              <a:pPr algn="ctr">
                <a:lnSpc>
                  <a:spcPts val="5247"/>
                </a:lnSpc>
                <a:spcBef>
                  <a:spcPct val="0"/>
                </a:spcBef>
              </a:pPr>
              <a:r>
                <a:rPr lang="en-US" sz="3748">
                  <a:solidFill>
                    <a:srgbClr val="000000"/>
                  </a:solidFill>
                  <a:latin typeface="Lulu Font TH"/>
                  <a:ea typeface="Lulu Font TH"/>
                  <a:cs typeface="Lulu Font TH"/>
                  <a:sym typeface="Lulu Font TH"/>
                </a:rPr>
                <a:t>Teachers</a:t>
              </a:r>
            </a:p>
          </p:txBody>
        </p:sp>
        <p:sp>
          <p:nvSpPr>
            <p:cNvPr id="16" name="TextBox 16"/>
            <p:cNvSpPr txBox="1"/>
            <p:nvPr/>
          </p:nvSpPr>
          <p:spPr>
            <a:xfrm>
              <a:off x="111251" y="1422653"/>
              <a:ext cx="5696146" cy="3727586"/>
            </a:xfrm>
            <a:prstGeom prst="rect">
              <a:avLst/>
            </a:prstGeom>
          </p:spPr>
          <p:txBody>
            <a:bodyPr lIns="0" tIns="0" rIns="0" bIns="0" rtlCol="0" anchor="t">
              <a:spAutoFit/>
            </a:bodyPr>
            <a:lstStyle/>
            <a:p>
              <a:pPr marL="430850" lvl="1" indent="-215425" algn="l">
                <a:lnSpc>
                  <a:spcPts val="2793"/>
                </a:lnSpc>
                <a:buFont typeface="Arial"/>
                <a:buChar char="•"/>
              </a:pPr>
              <a:r>
                <a:rPr lang="en-US" sz="1995">
                  <a:solidFill>
                    <a:srgbClr val="000000"/>
                  </a:solidFill>
                  <a:latin typeface="Lulu Font TH"/>
                  <a:ea typeface="Lulu Font TH"/>
                  <a:cs typeface="Lulu Font TH"/>
                  <a:sym typeface="Lulu Font TH"/>
                </a:rPr>
                <a:t>What you can say: “I’m feeling upset, can I talk to you for a moment?”</a:t>
              </a:r>
            </a:p>
            <a:p>
              <a:pPr marL="430850" lvl="1" indent="-215425" algn="l">
                <a:lnSpc>
                  <a:spcPts val="2793"/>
                </a:lnSpc>
                <a:buFont typeface="Arial"/>
                <a:buChar char="•"/>
              </a:pPr>
              <a:r>
                <a:rPr lang="en-US" sz="1995">
                  <a:solidFill>
                    <a:srgbClr val="000000"/>
                  </a:solidFill>
                  <a:latin typeface="Lulu Font TH"/>
                  <a:ea typeface="Lulu Font TH"/>
                  <a:cs typeface="Lulu Font TH"/>
                  <a:sym typeface="Lulu Font TH"/>
                </a:rPr>
                <a:t>How they help: Teachers are always there to listen and give advice. They can help you find a solution or just offer a friendly ear.</a:t>
              </a:r>
            </a:p>
            <a:p>
              <a:pPr algn="l">
                <a:lnSpc>
                  <a:spcPts val="2793"/>
                </a:lnSpc>
              </a:pPr>
              <a:endParaRPr lang="en-US" sz="1995">
                <a:solidFill>
                  <a:srgbClr val="000000"/>
                </a:solidFill>
                <a:latin typeface="Lulu Font TH"/>
                <a:ea typeface="Lulu Font TH"/>
                <a:cs typeface="Lulu Font TH"/>
                <a:sym typeface="Lulu Font TH"/>
              </a:endParaRPr>
            </a:p>
          </p:txBody>
        </p:sp>
      </p:grpSp>
      <p:grpSp>
        <p:nvGrpSpPr>
          <p:cNvPr id="17" name="Group 17"/>
          <p:cNvGrpSpPr/>
          <p:nvPr/>
        </p:nvGrpSpPr>
        <p:grpSpPr>
          <a:xfrm>
            <a:off x="12939178" y="778306"/>
            <a:ext cx="4438986" cy="3862679"/>
            <a:chOff x="0" y="0"/>
            <a:chExt cx="5918648" cy="5150239"/>
          </a:xfrm>
        </p:grpSpPr>
        <p:grpSp>
          <p:nvGrpSpPr>
            <p:cNvPr id="18" name="Group 18"/>
            <p:cNvGrpSpPr/>
            <p:nvPr/>
          </p:nvGrpSpPr>
          <p:grpSpPr>
            <a:xfrm>
              <a:off x="0" y="0"/>
              <a:ext cx="5918648" cy="5150239"/>
              <a:chOff x="0" y="0"/>
              <a:chExt cx="1233010" cy="1072930"/>
            </a:xfrm>
          </p:grpSpPr>
          <p:sp>
            <p:nvSpPr>
              <p:cNvPr id="19" name="Freeform 19"/>
              <p:cNvSpPr/>
              <p:nvPr/>
            </p:nvSpPr>
            <p:spPr>
              <a:xfrm>
                <a:off x="0" y="0"/>
                <a:ext cx="1233010" cy="1072930"/>
              </a:xfrm>
              <a:custGeom>
                <a:avLst/>
                <a:gdLst/>
                <a:ahLst/>
                <a:cxnLst/>
                <a:rect l="l" t="t" r="r" b="b"/>
                <a:pathLst>
                  <a:path w="1233010" h="1072930">
                    <a:moveTo>
                      <a:pt x="96528" y="0"/>
                    </a:moveTo>
                    <a:lnTo>
                      <a:pt x="1136482" y="0"/>
                    </a:lnTo>
                    <a:cubicBezTo>
                      <a:pt x="1189793" y="0"/>
                      <a:pt x="1233010" y="43217"/>
                      <a:pt x="1233010" y="96528"/>
                    </a:cubicBezTo>
                    <a:lnTo>
                      <a:pt x="1233010" y="976402"/>
                    </a:lnTo>
                    <a:cubicBezTo>
                      <a:pt x="1233010" y="1002003"/>
                      <a:pt x="1222840" y="1026555"/>
                      <a:pt x="1204738" y="1044658"/>
                    </a:cubicBezTo>
                    <a:cubicBezTo>
                      <a:pt x="1186635" y="1062760"/>
                      <a:pt x="1162083" y="1072930"/>
                      <a:pt x="1136482" y="1072930"/>
                    </a:cubicBezTo>
                    <a:lnTo>
                      <a:pt x="96528" y="1072930"/>
                    </a:lnTo>
                    <a:cubicBezTo>
                      <a:pt x="70927" y="1072930"/>
                      <a:pt x="46375" y="1062760"/>
                      <a:pt x="28272" y="1044658"/>
                    </a:cubicBezTo>
                    <a:cubicBezTo>
                      <a:pt x="10170" y="1026555"/>
                      <a:pt x="0" y="1002003"/>
                      <a:pt x="0" y="976402"/>
                    </a:cubicBezTo>
                    <a:lnTo>
                      <a:pt x="0" y="96528"/>
                    </a:lnTo>
                    <a:cubicBezTo>
                      <a:pt x="0" y="70927"/>
                      <a:pt x="10170" y="46375"/>
                      <a:pt x="28272" y="28272"/>
                    </a:cubicBezTo>
                    <a:cubicBezTo>
                      <a:pt x="46375" y="10170"/>
                      <a:pt x="70927" y="0"/>
                      <a:pt x="96528" y="0"/>
                    </a:cubicBezTo>
                    <a:close/>
                  </a:path>
                </a:pathLst>
              </a:custGeom>
              <a:solidFill>
                <a:srgbClr val="FFFFFF"/>
              </a:solidFill>
              <a:ln w="38100" cap="rnd">
                <a:solidFill>
                  <a:srgbClr val="000000"/>
                </a:solidFill>
                <a:prstDash val="solid"/>
                <a:round/>
              </a:ln>
            </p:spPr>
            <p:txBody>
              <a:bodyPr/>
              <a:lstStyle/>
              <a:p>
                <a:endParaRPr lang="en-GB"/>
              </a:p>
            </p:txBody>
          </p:sp>
          <p:sp>
            <p:nvSpPr>
              <p:cNvPr id="20" name="TextBox 20"/>
              <p:cNvSpPr txBox="1"/>
              <p:nvPr/>
            </p:nvSpPr>
            <p:spPr>
              <a:xfrm>
                <a:off x="0" y="-47625"/>
                <a:ext cx="1233010" cy="1120555"/>
              </a:xfrm>
              <a:prstGeom prst="rect">
                <a:avLst/>
              </a:prstGeom>
            </p:spPr>
            <p:txBody>
              <a:bodyPr lIns="44385" tIns="44385" rIns="44385" bIns="44385" rtlCol="0" anchor="ctr"/>
              <a:lstStyle/>
              <a:p>
                <a:pPr algn="ctr">
                  <a:lnSpc>
                    <a:spcPts val="3534"/>
                  </a:lnSpc>
                </a:pPr>
                <a:endParaRPr/>
              </a:p>
            </p:txBody>
          </p:sp>
        </p:grpSp>
        <p:sp>
          <p:nvSpPr>
            <p:cNvPr id="21" name="TextBox 21"/>
            <p:cNvSpPr txBox="1"/>
            <p:nvPr/>
          </p:nvSpPr>
          <p:spPr>
            <a:xfrm>
              <a:off x="44164" y="317003"/>
              <a:ext cx="5651982" cy="825752"/>
            </a:xfrm>
            <a:prstGeom prst="rect">
              <a:avLst/>
            </a:prstGeom>
          </p:spPr>
          <p:txBody>
            <a:bodyPr lIns="0" tIns="0" rIns="0" bIns="0" rtlCol="0" anchor="t">
              <a:spAutoFit/>
            </a:bodyPr>
            <a:lstStyle/>
            <a:p>
              <a:pPr algn="ctr">
                <a:lnSpc>
                  <a:spcPts val="5247"/>
                </a:lnSpc>
                <a:spcBef>
                  <a:spcPct val="0"/>
                </a:spcBef>
              </a:pPr>
              <a:r>
                <a:rPr lang="en-US" sz="3748">
                  <a:solidFill>
                    <a:srgbClr val="000000"/>
                  </a:solidFill>
                  <a:latin typeface="Lulu Font TH"/>
                  <a:ea typeface="Lulu Font TH"/>
                  <a:cs typeface="Lulu Font TH"/>
                  <a:sym typeface="Lulu Font TH"/>
                </a:rPr>
                <a:t>Friends</a:t>
              </a:r>
            </a:p>
          </p:txBody>
        </p:sp>
        <p:sp>
          <p:nvSpPr>
            <p:cNvPr id="22" name="TextBox 22"/>
            <p:cNvSpPr txBox="1"/>
            <p:nvPr/>
          </p:nvSpPr>
          <p:spPr>
            <a:xfrm>
              <a:off x="111251" y="1422653"/>
              <a:ext cx="5696146" cy="3727586"/>
            </a:xfrm>
            <a:prstGeom prst="rect">
              <a:avLst/>
            </a:prstGeom>
          </p:spPr>
          <p:txBody>
            <a:bodyPr lIns="0" tIns="0" rIns="0" bIns="0" rtlCol="0" anchor="t">
              <a:spAutoFit/>
            </a:bodyPr>
            <a:lstStyle/>
            <a:p>
              <a:pPr marL="430850" lvl="1" indent="-215425" algn="l">
                <a:lnSpc>
                  <a:spcPts val="2793"/>
                </a:lnSpc>
                <a:buFont typeface="Arial"/>
                <a:buChar char="•"/>
              </a:pPr>
              <a:r>
                <a:rPr lang="en-US" sz="1995">
                  <a:solidFill>
                    <a:srgbClr val="000000"/>
                  </a:solidFill>
                  <a:latin typeface="Lulu Font TH"/>
                  <a:ea typeface="Lulu Font TH"/>
                  <a:cs typeface="Lulu Font TH"/>
                  <a:sym typeface="Lulu Font TH"/>
                </a:rPr>
                <a:t>What you can say: “I’m feeling sad today, can we talk or play together?”</a:t>
              </a:r>
            </a:p>
            <a:p>
              <a:pPr marL="430850" lvl="1" indent="-215425" algn="l">
                <a:lnSpc>
                  <a:spcPts val="2793"/>
                </a:lnSpc>
                <a:buFont typeface="Arial"/>
                <a:buChar char="•"/>
              </a:pPr>
              <a:r>
                <a:rPr lang="en-US" sz="1995">
                  <a:solidFill>
                    <a:srgbClr val="000000"/>
                  </a:solidFill>
                  <a:latin typeface="Lulu Font TH"/>
                  <a:ea typeface="Lulu Font TH"/>
                  <a:cs typeface="Lulu Font TH"/>
                  <a:sym typeface="Lulu Font TH"/>
                </a:rPr>
                <a:t>How they help: Friends can cheer you up, listen to how you’re feeling, or just be with you when you need someone close.</a:t>
              </a:r>
            </a:p>
            <a:p>
              <a:pPr algn="l">
                <a:lnSpc>
                  <a:spcPts val="2793"/>
                </a:lnSpc>
              </a:pPr>
              <a:endParaRPr lang="en-US" sz="1995">
                <a:solidFill>
                  <a:srgbClr val="000000"/>
                </a:solidFill>
                <a:latin typeface="Lulu Font TH"/>
                <a:ea typeface="Lulu Font TH"/>
                <a:cs typeface="Lulu Font TH"/>
                <a:sym typeface="Lulu Font TH"/>
              </a:endParaRPr>
            </a:p>
          </p:txBody>
        </p:sp>
      </p:grpSp>
      <p:grpSp>
        <p:nvGrpSpPr>
          <p:cNvPr id="23" name="Group 23"/>
          <p:cNvGrpSpPr/>
          <p:nvPr/>
        </p:nvGrpSpPr>
        <p:grpSpPr>
          <a:xfrm>
            <a:off x="2616067" y="5000737"/>
            <a:ext cx="4438986" cy="3862679"/>
            <a:chOff x="0" y="0"/>
            <a:chExt cx="5918648" cy="5150239"/>
          </a:xfrm>
        </p:grpSpPr>
        <p:grpSp>
          <p:nvGrpSpPr>
            <p:cNvPr id="24" name="Group 24"/>
            <p:cNvGrpSpPr/>
            <p:nvPr/>
          </p:nvGrpSpPr>
          <p:grpSpPr>
            <a:xfrm>
              <a:off x="0" y="0"/>
              <a:ext cx="5918648" cy="5150239"/>
              <a:chOff x="0" y="0"/>
              <a:chExt cx="1233010" cy="1072930"/>
            </a:xfrm>
          </p:grpSpPr>
          <p:sp>
            <p:nvSpPr>
              <p:cNvPr id="25" name="Freeform 25"/>
              <p:cNvSpPr/>
              <p:nvPr/>
            </p:nvSpPr>
            <p:spPr>
              <a:xfrm>
                <a:off x="0" y="0"/>
                <a:ext cx="1233010" cy="1072930"/>
              </a:xfrm>
              <a:custGeom>
                <a:avLst/>
                <a:gdLst/>
                <a:ahLst/>
                <a:cxnLst/>
                <a:rect l="l" t="t" r="r" b="b"/>
                <a:pathLst>
                  <a:path w="1233010" h="1072930">
                    <a:moveTo>
                      <a:pt x="96528" y="0"/>
                    </a:moveTo>
                    <a:lnTo>
                      <a:pt x="1136482" y="0"/>
                    </a:lnTo>
                    <a:cubicBezTo>
                      <a:pt x="1189793" y="0"/>
                      <a:pt x="1233010" y="43217"/>
                      <a:pt x="1233010" y="96528"/>
                    </a:cubicBezTo>
                    <a:lnTo>
                      <a:pt x="1233010" y="976402"/>
                    </a:lnTo>
                    <a:cubicBezTo>
                      <a:pt x="1233010" y="1002003"/>
                      <a:pt x="1222840" y="1026555"/>
                      <a:pt x="1204738" y="1044658"/>
                    </a:cubicBezTo>
                    <a:cubicBezTo>
                      <a:pt x="1186635" y="1062760"/>
                      <a:pt x="1162083" y="1072930"/>
                      <a:pt x="1136482" y="1072930"/>
                    </a:cubicBezTo>
                    <a:lnTo>
                      <a:pt x="96528" y="1072930"/>
                    </a:lnTo>
                    <a:cubicBezTo>
                      <a:pt x="70927" y="1072930"/>
                      <a:pt x="46375" y="1062760"/>
                      <a:pt x="28272" y="1044658"/>
                    </a:cubicBezTo>
                    <a:cubicBezTo>
                      <a:pt x="10170" y="1026555"/>
                      <a:pt x="0" y="1002003"/>
                      <a:pt x="0" y="976402"/>
                    </a:cubicBezTo>
                    <a:lnTo>
                      <a:pt x="0" y="96528"/>
                    </a:lnTo>
                    <a:cubicBezTo>
                      <a:pt x="0" y="70927"/>
                      <a:pt x="10170" y="46375"/>
                      <a:pt x="28272" y="28272"/>
                    </a:cubicBezTo>
                    <a:cubicBezTo>
                      <a:pt x="46375" y="10170"/>
                      <a:pt x="70927" y="0"/>
                      <a:pt x="96528" y="0"/>
                    </a:cubicBezTo>
                    <a:close/>
                  </a:path>
                </a:pathLst>
              </a:custGeom>
              <a:solidFill>
                <a:srgbClr val="FFFFFF"/>
              </a:solidFill>
              <a:ln w="38100" cap="rnd">
                <a:solidFill>
                  <a:srgbClr val="000000"/>
                </a:solidFill>
                <a:prstDash val="solid"/>
                <a:round/>
              </a:ln>
            </p:spPr>
            <p:txBody>
              <a:bodyPr/>
              <a:lstStyle/>
              <a:p>
                <a:endParaRPr lang="en-GB"/>
              </a:p>
            </p:txBody>
          </p:sp>
          <p:sp>
            <p:nvSpPr>
              <p:cNvPr id="26" name="TextBox 26"/>
              <p:cNvSpPr txBox="1"/>
              <p:nvPr/>
            </p:nvSpPr>
            <p:spPr>
              <a:xfrm>
                <a:off x="0" y="-47625"/>
                <a:ext cx="1233010" cy="1120555"/>
              </a:xfrm>
              <a:prstGeom prst="rect">
                <a:avLst/>
              </a:prstGeom>
            </p:spPr>
            <p:txBody>
              <a:bodyPr lIns="44385" tIns="44385" rIns="44385" bIns="44385" rtlCol="0" anchor="ctr"/>
              <a:lstStyle/>
              <a:p>
                <a:pPr algn="ctr">
                  <a:lnSpc>
                    <a:spcPts val="3534"/>
                  </a:lnSpc>
                </a:pPr>
                <a:endParaRPr/>
              </a:p>
            </p:txBody>
          </p:sp>
        </p:grpSp>
        <p:sp>
          <p:nvSpPr>
            <p:cNvPr id="27" name="TextBox 27"/>
            <p:cNvSpPr txBox="1"/>
            <p:nvPr/>
          </p:nvSpPr>
          <p:spPr>
            <a:xfrm>
              <a:off x="44164" y="317003"/>
              <a:ext cx="5651982" cy="825752"/>
            </a:xfrm>
            <a:prstGeom prst="rect">
              <a:avLst/>
            </a:prstGeom>
          </p:spPr>
          <p:txBody>
            <a:bodyPr lIns="0" tIns="0" rIns="0" bIns="0" rtlCol="0" anchor="t">
              <a:spAutoFit/>
            </a:bodyPr>
            <a:lstStyle/>
            <a:p>
              <a:pPr algn="ctr">
                <a:lnSpc>
                  <a:spcPts val="5247"/>
                </a:lnSpc>
                <a:spcBef>
                  <a:spcPct val="0"/>
                </a:spcBef>
              </a:pPr>
              <a:r>
                <a:rPr lang="en-US" sz="3748">
                  <a:solidFill>
                    <a:srgbClr val="000000"/>
                  </a:solidFill>
                  <a:latin typeface="Lulu Font TH"/>
                  <a:ea typeface="Lulu Font TH"/>
                  <a:cs typeface="Lulu Font TH"/>
                  <a:sym typeface="Lulu Font TH"/>
                </a:rPr>
                <a:t>Family</a:t>
              </a:r>
            </a:p>
          </p:txBody>
        </p:sp>
        <p:sp>
          <p:nvSpPr>
            <p:cNvPr id="28" name="TextBox 28"/>
            <p:cNvSpPr txBox="1"/>
            <p:nvPr/>
          </p:nvSpPr>
          <p:spPr>
            <a:xfrm>
              <a:off x="222503" y="1383392"/>
              <a:ext cx="4907248" cy="3766847"/>
            </a:xfrm>
            <a:prstGeom prst="rect">
              <a:avLst/>
            </a:prstGeom>
          </p:spPr>
          <p:txBody>
            <a:bodyPr lIns="0" tIns="0" rIns="0" bIns="0" rtlCol="0" anchor="t">
              <a:spAutoFit/>
            </a:bodyPr>
            <a:lstStyle/>
            <a:p>
              <a:pPr marL="386267" lvl="1" indent="-193134" algn="l">
                <a:lnSpc>
                  <a:spcPts val="2504"/>
                </a:lnSpc>
                <a:buFont typeface="Arial"/>
                <a:buChar char="•"/>
              </a:pPr>
              <a:r>
                <a:rPr lang="en-US" sz="1789">
                  <a:solidFill>
                    <a:srgbClr val="000000"/>
                  </a:solidFill>
                  <a:latin typeface="Lulu Font TH"/>
                  <a:ea typeface="Lulu Font TH"/>
                  <a:cs typeface="Lulu Font TH"/>
                  <a:sym typeface="Lulu Font TH"/>
                </a:rPr>
                <a:t>What you can say: “I’m not feeling like myself today. Can I talk to you?”</a:t>
              </a:r>
            </a:p>
            <a:p>
              <a:pPr marL="386267" lvl="1" indent="-193134" algn="l">
                <a:lnSpc>
                  <a:spcPts val="2504"/>
                </a:lnSpc>
                <a:buFont typeface="Arial"/>
                <a:buChar char="•"/>
              </a:pPr>
              <a:r>
                <a:rPr lang="en-US" sz="1789">
                  <a:solidFill>
                    <a:srgbClr val="000000"/>
                  </a:solidFill>
                  <a:latin typeface="Lulu Font TH"/>
                  <a:ea typeface="Lulu Font TH"/>
                  <a:cs typeface="Lulu Font TH"/>
                  <a:sym typeface="Lulu Font TH"/>
                </a:rPr>
                <a:t>How they help: Your family loves you and will always want to help. They can comfort you, talk through problems, and help you make a plan to feel better.</a:t>
              </a:r>
            </a:p>
            <a:p>
              <a:pPr algn="l">
                <a:lnSpc>
                  <a:spcPts val="2504"/>
                </a:lnSpc>
              </a:pPr>
              <a:endParaRPr lang="en-US" sz="1789">
                <a:solidFill>
                  <a:srgbClr val="000000"/>
                </a:solidFill>
                <a:latin typeface="Lulu Font TH"/>
                <a:ea typeface="Lulu Font TH"/>
                <a:cs typeface="Lulu Font TH"/>
                <a:sym typeface="Lulu Font TH"/>
              </a:endParaRPr>
            </a:p>
          </p:txBody>
        </p:sp>
      </p:grpSp>
      <p:grpSp>
        <p:nvGrpSpPr>
          <p:cNvPr id="29" name="Group 29"/>
          <p:cNvGrpSpPr/>
          <p:nvPr/>
        </p:nvGrpSpPr>
        <p:grpSpPr>
          <a:xfrm>
            <a:off x="7777622" y="5000737"/>
            <a:ext cx="4438986" cy="3862679"/>
            <a:chOff x="0" y="0"/>
            <a:chExt cx="5918648" cy="5150239"/>
          </a:xfrm>
        </p:grpSpPr>
        <p:grpSp>
          <p:nvGrpSpPr>
            <p:cNvPr id="30" name="Group 30"/>
            <p:cNvGrpSpPr/>
            <p:nvPr/>
          </p:nvGrpSpPr>
          <p:grpSpPr>
            <a:xfrm>
              <a:off x="0" y="0"/>
              <a:ext cx="5918648" cy="5150239"/>
              <a:chOff x="0" y="0"/>
              <a:chExt cx="1233010" cy="1072930"/>
            </a:xfrm>
          </p:grpSpPr>
          <p:sp>
            <p:nvSpPr>
              <p:cNvPr id="31" name="Freeform 31"/>
              <p:cNvSpPr/>
              <p:nvPr/>
            </p:nvSpPr>
            <p:spPr>
              <a:xfrm>
                <a:off x="0" y="0"/>
                <a:ext cx="1233010" cy="1072930"/>
              </a:xfrm>
              <a:custGeom>
                <a:avLst/>
                <a:gdLst/>
                <a:ahLst/>
                <a:cxnLst/>
                <a:rect l="l" t="t" r="r" b="b"/>
                <a:pathLst>
                  <a:path w="1233010" h="1072930">
                    <a:moveTo>
                      <a:pt x="96528" y="0"/>
                    </a:moveTo>
                    <a:lnTo>
                      <a:pt x="1136482" y="0"/>
                    </a:lnTo>
                    <a:cubicBezTo>
                      <a:pt x="1189793" y="0"/>
                      <a:pt x="1233010" y="43217"/>
                      <a:pt x="1233010" y="96528"/>
                    </a:cubicBezTo>
                    <a:lnTo>
                      <a:pt x="1233010" y="976402"/>
                    </a:lnTo>
                    <a:cubicBezTo>
                      <a:pt x="1233010" y="1002003"/>
                      <a:pt x="1222840" y="1026555"/>
                      <a:pt x="1204738" y="1044658"/>
                    </a:cubicBezTo>
                    <a:cubicBezTo>
                      <a:pt x="1186635" y="1062760"/>
                      <a:pt x="1162083" y="1072930"/>
                      <a:pt x="1136482" y="1072930"/>
                    </a:cubicBezTo>
                    <a:lnTo>
                      <a:pt x="96528" y="1072930"/>
                    </a:lnTo>
                    <a:cubicBezTo>
                      <a:pt x="70927" y="1072930"/>
                      <a:pt x="46375" y="1062760"/>
                      <a:pt x="28272" y="1044658"/>
                    </a:cubicBezTo>
                    <a:cubicBezTo>
                      <a:pt x="10170" y="1026555"/>
                      <a:pt x="0" y="1002003"/>
                      <a:pt x="0" y="976402"/>
                    </a:cubicBezTo>
                    <a:lnTo>
                      <a:pt x="0" y="96528"/>
                    </a:lnTo>
                    <a:cubicBezTo>
                      <a:pt x="0" y="70927"/>
                      <a:pt x="10170" y="46375"/>
                      <a:pt x="28272" y="28272"/>
                    </a:cubicBezTo>
                    <a:cubicBezTo>
                      <a:pt x="46375" y="10170"/>
                      <a:pt x="70927" y="0"/>
                      <a:pt x="96528" y="0"/>
                    </a:cubicBezTo>
                    <a:close/>
                  </a:path>
                </a:pathLst>
              </a:custGeom>
              <a:solidFill>
                <a:srgbClr val="FFFFFF"/>
              </a:solidFill>
              <a:ln w="38100" cap="rnd">
                <a:solidFill>
                  <a:srgbClr val="000000"/>
                </a:solidFill>
                <a:prstDash val="solid"/>
                <a:round/>
              </a:ln>
            </p:spPr>
            <p:txBody>
              <a:bodyPr/>
              <a:lstStyle/>
              <a:p>
                <a:endParaRPr lang="en-GB"/>
              </a:p>
            </p:txBody>
          </p:sp>
          <p:sp>
            <p:nvSpPr>
              <p:cNvPr id="32" name="TextBox 32"/>
              <p:cNvSpPr txBox="1"/>
              <p:nvPr/>
            </p:nvSpPr>
            <p:spPr>
              <a:xfrm>
                <a:off x="0" y="-47625"/>
                <a:ext cx="1233010" cy="1120555"/>
              </a:xfrm>
              <a:prstGeom prst="rect">
                <a:avLst/>
              </a:prstGeom>
            </p:spPr>
            <p:txBody>
              <a:bodyPr lIns="44385" tIns="44385" rIns="44385" bIns="44385" rtlCol="0" anchor="ctr"/>
              <a:lstStyle/>
              <a:p>
                <a:pPr algn="ctr">
                  <a:lnSpc>
                    <a:spcPts val="3534"/>
                  </a:lnSpc>
                </a:pPr>
                <a:endParaRPr/>
              </a:p>
            </p:txBody>
          </p:sp>
        </p:grpSp>
        <p:sp>
          <p:nvSpPr>
            <p:cNvPr id="33" name="TextBox 33"/>
            <p:cNvSpPr txBox="1"/>
            <p:nvPr/>
          </p:nvSpPr>
          <p:spPr>
            <a:xfrm>
              <a:off x="387976" y="177054"/>
              <a:ext cx="5142697" cy="1124700"/>
            </a:xfrm>
            <a:prstGeom prst="rect">
              <a:avLst/>
            </a:prstGeom>
          </p:spPr>
          <p:txBody>
            <a:bodyPr lIns="0" tIns="0" rIns="0" bIns="0" rtlCol="0" anchor="t">
              <a:spAutoFit/>
            </a:bodyPr>
            <a:lstStyle/>
            <a:p>
              <a:pPr algn="ctr">
                <a:lnSpc>
                  <a:spcPts val="3435"/>
                </a:lnSpc>
                <a:spcBef>
                  <a:spcPct val="0"/>
                </a:spcBef>
              </a:pPr>
              <a:r>
                <a:rPr lang="en-US" sz="2454">
                  <a:solidFill>
                    <a:srgbClr val="000000"/>
                  </a:solidFill>
                  <a:latin typeface="Lulu Font TH"/>
                  <a:ea typeface="Lulu Font TH"/>
                  <a:cs typeface="Lulu Font TH"/>
                  <a:sym typeface="Lulu Font TH"/>
                </a:rPr>
                <a:t>Other Trusted Adults (Lunch Staff, Office Staff, etc.)</a:t>
              </a:r>
            </a:p>
          </p:txBody>
        </p:sp>
        <p:sp>
          <p:nvSpPr>
            <p:cNvPr id="34" name="TextBox 34"/>
            <p:cNvSpPr txBox="1"/>
            <p:nvPr/>
          </p:nvSpPr>
          <p:spPr>
            <a:xfrm>
              <a:off x="111251" y="1422653"/>
              <a:ext cx="5696146" cy="3727586"/>
            </a:xfrm>
            <a:prstGeom prst="rect">
              <a:avLst/>
            </a:prstGeom>
          </p:spPr>
          <p:txBody>
            <a:bodyPr lIns="0" tIns="0" rIns="0" bIns="0" rtlCol="0" anchor="t">
              <a:spAutoFit/>
            </a:bodyPr>
            <a:lstStyle/>
            <a:p>
              <a:pPr marL="430850" lvl="1" indent="-215425" algn="l">
                <a:lnSpc>
                  <a:spcPts val="2793"/>
                </a:lnSpc>
                <a:buFont typeface="Arial"/>
                <a:buChar char="•"/>
              </a:pPr>
              <a:r>
                <a:rPr lang="en-US" sz="1995">
                  <a:solidFill>
                    <a:srgbClr val="000000"/>
                  </a:solidFill>
                  <a:latin typeface="Lulu Font TH"/>
                  <a:ea typeface="Lulu Font TH"/>
                  <a:cs typeface="Lulu Font TH"/>
                  <a:sym typeface="Lulu Font TH"/>
                </a:rPr>
                <a:t>What you can say: “I’m feeling worried, can I tell you what’s wrong?”</a:t>
              </a:r>
            </a:p>
            <a:p>
              <a:pPr marL="430850" lvl="1" indent="-215425" algn="l">
                <a:lnSpc>
                  <a:spcPts val="2793"/>
                </a:lnSpc>
                <a:buFont typeface="Arial"/>
                <a:buChar char="•"/>
              </a:pPr>
              <a:r>
                <a:rPr lang="en-US" sz="1995">
                  <a:solidFill>
                    <a:srgbClr val="000000"/>
                  </a:solidFill>
                  <a:latin typeface="Lulu Font TH"/>
                  <a:ea typeface="Lulu Font TH"/>
                  <a:cs typeface="Lulu Font TH"/>
                  <a:sym typeface="Lulu Font TH"/>
                </a:rPr>
                <a:t>How they help: Other trusted adults at school can also be a great support. They’ll listen to you and help you feel safe and understood.</a:t>
              </a:r>
            </a:p>
            <a:p>
              <a:pPr algn="l">
                <a:lnSpc>
                  <a:spcPts val="2793"/>
                </a:lnSpc>
              </a:pPr>
              <a:endParaRPr lang="en-US" sz="1995">
                <a:solidFill>
                  <a:srgbClr val="000000"/>
                </a:solidFill>
                <a:latin typeface="Lulu Font TH"/>
                <a:ea typeface="Lulu Font TH"/>
                <a:cs typeface="Lulu Font TH"/>
                <a:sym typeface="Lulu Font TH"/>
              </a:endParaRPr>
            </a:p>
          </p:txBody>
        </p:sp>
      </p:grpSp>
      <p:sp>
        <p:nvSpPr>
          <p:cNvPr id="35" name="Freeform 35"/>
          <p:cNvSpPr/>
          <p:nvPr/>
        </p:nvSpPr>
        <p:spPr>
          <a:xfrm flipH="1">
            <a:off x="0" y="3839860"/>
            <a:ext cx="2408202" cy="2607280"/>
          </a:xfrm>
          <a:custGeom>
            <a:avLst/>
            <a:gdLst/>
            <a:ahLst/>
            <a:cxnLst/>
            <a:rect l="l" t="t" r="r" b="b"/>
            <a:pathLst>
              <a:path w="2408202" h="2607280">
                <a:moveTo>
                  <a:pt x="2408202" y="0"/>
                </a:moveTo>
                <a:lnTo>
                  <a:pt x="0" y="0"/>
                </a:lnTo>
                <a:lnTo>
                  <a:pt x="0" y="2607280"/>
                </a:lnTo>
                <a:lnTo>
                  <a:pt x="2408202" y="2607280"/>
                </a:lnTo>
                <a:lnTo>
                  <a:pt x="2408202" y="0"/>
                </a:lnTo>
                <a:close/>
              </a:path>
            </a:pathLst>
          </a:custGeom>
          <a:blipFill>
            <a:blip r:embed="rId4"/>
            <a:stretch>
              <a:fillRect/>
            </a:stretch>
          </a:blipFill>
        </p:spPr>
        <p:txBody>
          <a:bodyPr/>
          <a:lstStyle/>
          <a:p>
            <a:endParaRPr lang="en-GB"/>
          </a:p>
        </p:txBody>
      </p:sp>
      <p:sp>
        <p:nvSpPr>
          <p:cNvPr id="36" name="Freeform 36"/>
          <p:cNvSpPr/>
          <p:nvPr/>
        </p:nvSpPr>
        <p:spPr>
          <a:xfrm>
            <a:off x="12646484" y="5377148"/>
            <a:ext cx="5340314" cy="2776963"/>
          </a:xfrm>
          <a:custGeom>
            <a:avLst/>
            <a:gdLst/>
            <a:ahLst/>
            <a:cxnLst/>
            <a:rect l="l" t="t" r="r" b="b"/>
            <a:pathLst>
              <a:path w="5340314" h="2776963">
                <a:moveTo>
                  <a:pt x="0" y="0"/>
                </a:moveTo>
                <a:lnTo>
                  <a:pt x="5340314" y="0"/>
                </a:lnTo>
                <a:lnTo>
                  <a:pt x="5340314" y="2776963"/>
                </a:lnTo>
                <a:lnTo>
                  <a:pt x="0" y="2776963"/>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txBody>
          <a:bodyPr/>
          <a:lstStyle/>
          <a:p>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txBody>
          <a:bodyPr/>
          <a:lstStyle/>
          <a:p>
            <a:endParaRPr lang="en-GB"/>
          </a:p>
        </p:txBody>
      </p:sp>
      <p:grpSp>
        <p:nvGrpSpPr>
          <p:cNvPr id="3" name="Group 3"/>
          <p:cNvGrpSpPr>
            <a:grpSpLocks noChangeAspect="1"/>
          </p:cNvGrpSpPr>
          <p:nvPr/>
        </p:nvGrpSpPr>
        <p:grpSpPr>
          <a:xfrm>
            <a:off x="285444" y="7894233"/>
            <a:ext cx="2139360" cy="2139351"/>
            <a:chOff x="0" y="0"/>
            <a:chExt cx="6350000" cy="6349975"/>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a:stretch>
            </a:blipFill>
          </p:spPr>
          <p:txBody>
            <a:bodyPr/>
            <a:lstStyle/>
            <a:p>
              <a:endParaRPr lang="en-GB"/>
            </a:p>
          </p:txBody>
        </p:sp>
      </p:grpSp>
      <p:sp>
        <p:nvSpPr>
          <p:cNvPr id="5" name="Freeform 5"/>
          <p:cNvSpPr/>
          <p:nvPr/>
        </p:nvSpPr>
        <p:spPr>
          <a:xfrm>
            <a:off x="2521169" y="1675603"/>
            <a:ext cx="13245663" cy="5539095"/>
          </a:xfrm>
          <a:custGeom>
            <a:avLst/>
            <a:gdLst/>
            <a:ahLst/>
            <a:cxnLst/>
            <a:rect l="l" t="t" r="r" b="b"/>
            <a:pathLst>
              <a:path w="13245663" h="5539095">
                <a:moveTo>
                  <a:pt x="0" y="0"/>
                </a:moveTo>
                <a:lnTo>
                  <a:pt x="13245662" y="0"/>
                </a:lnTo>
                <a:lnTo>
                  <a:pt x="13245662" y="5539095"/>
                </a:lnTo>
                <a:lnTo>
                  <a:pt x="0" y="553909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txBody>
          <a:bodyPr/>
          <a:lstStyle/>
          <a:p>
            <a:endParaRPr lang="en-GB"/>
          </a:p>
        </p:txBody>
      </p:sp>
      <p:sp>
        <p:nvSpPr>
          <p:cNvPr id="6" name="Freeform 6"/>
          <p:cNvSpPr/>
          <p:nvPr/>
        </p:nvSpPr>
        <p:spPr>
          <a:xfrm>
            <a:off x="13790457" y="6480668"/>
            <a:ext cx="3833435" cy="3833435"/>
          </a:xfrm>
          <a:custGeom>
            <a:avLst/>
            <a:gdLst/>
            <a:ahLst/>
            <a:cxnLst/>
            <a:rect l="l" t="t" r="r" b="b"/>
            <a:pathLst>
              <a:path w="3833435" h="3833435">
                <a:moveTo>
                  <a:pt x="0" y="0"/>
                </a:moveTo>
                <a:lnTo>
                  <a:pt x="3833435" y="0"/>
                </a:lnTo>
                <a:lnTo>
                  <a:pt x="3833435" y="3833435"/>
                </a:lnTo>
                <a:lnTo>
                  <a:pt x="0" y="3833435"/>
                </a:lnTo>
                <a:lnTo>
                  <a:pt x="0" y="0"/>
                </a:lnTo>
                <a:close/>
              </a:path>
            </a:pathLst>
          </a:custGeom>
          <a:blipFill>
            <a:blip r:embed="rId6"/>
            <a:stretch>
              <a:fillRect/>
            </a:stretch>
          </a:blipFill>
        </p:spPr>
        <p:txBody>
          <a:bodyPr/>
          <a:lstStyle/>
          <a:p>
            <a:endParaRPr lang="en-GB"/>
          </a:p>
        </p:txBody>
      </p:sp>
      <p:sp>
        <p:nvSpPr>
          <p:cNvPr id="7" name="TextBox 7"/>
          <p:cNvSpPr txBox="1"/>
          <p:nvPr/>
        </p:nvSpPr>
        <p:spPr>
          <a:xfrm>
            <a:off x="3208477" y="2292893"/>
            <a:ext cx="11871047" cy="808590"/>
          </a:xfrm>
          <a:prstGeom prst="rect">
            <a:avLst/>
          </a:prstGeom>
        </p:spPr>
        <p:txBody>
          <a:bodyPr lIns="0" tIns="0" rIns="0" bIns="0" rtlCol="0" anchor="t">
            <a:spAutoFit/>
          </a:bodyPr>
          <a:lstStyle/>
          <a:p>
            <a:pPr algn="ctr">
              <a:lnSpc>
                <a:spcPts val="6663"/>
              </a:lnSpc>
              <a:spcBef>
                <a:spcPct val="0"/>
              </a:spcBef>
            </a:pPr>
            <a:r>
              <a:rPr lang="en-US" sz="4759">
                <a:solidFill>
                  <a:srgbClr val="000000"/>
                </a:solidFill>
                <a:latin typeface="Lulu Font TH"/>
                <a:ea typeface="Lulu Font TH"/>
                <a:cs typeface="Lulu Font TH"/>
                <a:sym typeface="Lulu Font TH"/>
              </a:rPr>
              <a:t>Intro/Outro music for assembly</a:t>
            </a:r>
          </a:p>
        </p:txBody>
      </p:sp>
      <p:sp>
        <p:nvSpPr>
          <p:cNvPr id="8" name="TextBox 8"/>
          <p:cNvSpPr txBox="1"/>
          <p:nvPr/>
        </p:nvSpPr>
        <p:spPr>
          <a:xfrm>
            <a:off x="3208477" y="3497456"/>
            <a:ext cx="9244813" cy="1847764"/>
          </a:xfrm>
          <a:prstGeom prst="rect">
            <a:avLst/>
          </a:prstGeom>
        </p:spPr>
        <p:txBody>
          <a:bodyPr lIns="0" tIns="0" rIns="0" bIns="0" rtlCol="0" anchor="t">
            <a:spAutoFit/>
          </a:bodyPr>
          <a:lstStyle/>
          <a:p>
            <a:pPr algn="l">
              <a:lnSpc>
                <a:spcPts val="3679"/>
              </a:lnSpc>
            </a:pPr>
            <a:r>
              <a:rPr lang="en-US" sz="2628" u="sng">
                <a:solidFill>
                  <a:srgbClr val="000000"/>
                </a:solidFill>
                <a:latin typeface="Lulu Font TH"/>
                <a:ea typeface="Lulu Font TH"/>
                <a:cs typeface="Lulu Font TH"/>
                <a:sym typeface="Lulu Font TH"/>
                <a:hlinkClick r:id="rId7" tooltip="https://www.youtube.com/watch?v=fbmYIEzsMgs&amp;list=RDGMEMCMFH2exzjBeE_zAHHJOdxgVMfbmYIEzsMgs&amp;start_radio=1"/>
              </a:rPr>
              <a:t>Intro - https://www.youtube.com/watch?v=fbmYIEzsMgs&amp;list=RDGMEMCMFH2exzjBeE_zAHHJOdxgVMfbmYIEzsMgs&amp;start_radio=1</a:t>
            </a:r>
          </a:p>
          <a:p>
            <a:pPr algn="ctr">
              <a:lnSpc>
                <a:spcPts val="3679"/>
              </a:lnSpc>
              <a:spcBef>
                <a:spcPct val="0"/>
              </a:spcBef>
            </a:pPr>
            <a:endParaRPr lang="en-US" sz="2628" u="sng">
              <a:solidFill>
                <a:srgbClr val="000000"/>
              </a:solidFill>
              <a:latin typeface="Lulu Font TH"/>
              <a:ea typeface="Lulu Font TH"/>
              <a:cs typeface="Lulu Font TH"/>
              <a:sym typeface="Lulu Font TH"/>
              <a:hlinkClick r:id="rId7" tooltip="https://www.youtube.com/watch?v=fbmYIEzsMgs&amp;list=RDGMEMCMFH2exzjBeE_zAHHJOdxgVMfbmYIEzsMgs&amp;start_radio=1"/>
            </a:endParaRPr>
          </a:p>
        </p:txBody>
      </p:sp>
      <p:sp>
        <p:nvSpPr>
          <p:cNvPr id="9" name="TextBox 9"/>
          <p:cNvSpPr txBox="1"/>
          <p:nvPr/>
        </p:nvSpPr>
        <p:spPr>
          <a:xfrm>
            <a:off x="3208477" y="5095875"/>
            <a:ext cx="9244813" cy="447589"/>
          </a:xfrm>
          <a:prstGeom prst="rect">
            <a:avLst/>
          </a:prstGeom>
        </p:spPr>
        <p:txBody>
          <a:bodyPr lIns="0" tIns="0" rIns="0" bIns="0" rtlCol="0" anchor="t">
            <a:spAutoFit/>
          </a:bodyPr>
          <a:lstStyle/>
          <a:p>
            <a:pPr algn="l">
              <a:lnSpc>
                <a:spcPts val="3679"/>
              </a:lnSpc>
              <a:spcBef>
                <a:spcPct val="0"/>
              </a:spcBef>
            </a:pPr>
            <a:r>
              <a:rPr lang="en-US" sz="2628" u="sng">
                <a:solidFill>
                  <a:srgbClr val="000000"/>
                </a:solidFill>
                <a:latin typeface="Lulu Font TH"/>
                <a:ea typeface="Lulu Font TH"/>
                <a:cs typeface="Lulu Font TH"/>
                <a:sym typeface="Lulu Font TH"/>
                <a:hlinkClick r:id="rId8" tooltip="https://www.youtube.com/watch?v=kvlJdE3wcLU"/>
              </a:rPr>
              <a:t>Outro - https://www.youtube.com/watch?v=kvlJdE3wcLU</a:t>
            </a:r>
          </a:p>
        </p:txBody>
      </p:sp>
      <p:sp>
        <p:nvSpPr>
          <p:cNvPr id="10" name="Freeform 10"/>
          <p:cNvSpPr/>
          <p:nvPr/>
        </p:nvSpPr>
        <p:spPr>
          <a:xfrm>
            <a:off x="8269360" y="7471347"/>
            <a:ext cx="1749280" cy="2320769"/>
          </a:xfrm>
          <a:custGeom>
            <a:avLst/>
            <a:gdLst/>
            <a:ahLst/>
            <a:cxnLst/>
            <a:rect l="l" t="t" r="r" b="b"/>
            <a:pathLst>
              <a:path w="1749280" h="2320769">
                <a:moveTo>
                  <a:pt x="0" y="0"/>
                </a:moveTo>
                <a:lnTo>
                  <a:pt x="1749280" y="0"/>
                </a:lnTo>
                <a:lnTo>
                  <a:pt x="1749280" y="2320769"/>
                </a:lnTo>
                <a:lnTo>
                  <a:pt x="0" y="2320769"/>
                </a:lnTo>
                <a:lnTo>
                  <a:pt x="0" y="0"/>
                </a:lnTo>
                <a:close/>
              </a:path>
            </a:pathLst>
          </a:custGeom>
          <a:blipFill>
            <a:blip r:embed="rId9">
              <a:extLst>
                <a:ext uri="{96DAC541-7B7A-43D3-8B79-37D633B846F1}">
                  <asvg:svgBlip xmlns="" xmlns:asvg="http://schemas.microsoft.com/office/drawing/2016/SVG/main" r:embed="rId10"/>
                </a:ext>
              </a:extLst>
            </a:blip>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745</Words>
  <Application>Microsoft Office PowerPoint</Application>
  <PresentationFormat>Custom</PresentationFormat>
  <Paragraphs>67</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Lulu Font TH</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World Mental Health day 2024</dc:title>
  <dc:creator>Lisa Golledge</dc:creator>
  <cp:lastModifiedBy>Hall</cp:lastModifiedBy>
  <cp:revision>3</cp:revision>
  <dcterms:created xsi:type="dcterms:W3CDTF">2006-08-16T00:00:00Z</dcterms:created>
  <dcterms:modified xsi:type="dcterms:W3CDTF">2024-10-09T09:29:41Z</dcterms:modified>
  <dc:identifier>DAGRMwWtiCc</dc:identifier>
</cp:coreProperties>
</file>