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94" r:id="rId4"/>
    <p:sldId id="295" r:id="rId5"/>
    <p:sldId id="364" r:id="rId6"/>
    <p:sldId id="328" r:id="rId7"/>
    <p:sldId id="365" r:id="rId8"/>
    <p:sldId id="366" r:id="rId9"/>
    <p:sldId id="368" r:id="rId10"/>
    <p:sldId id="369" r:id="rId11"/>
  </p:sldIdLst>
  <p:sldSz cx="9144000" cy="6858000" type="screen4x3"/>
  <p:notesSz cx="6858000" cy="9144000"/>
  <p:embeddedFontLst>
    <p:embeddedFont>
      <p:font typeface="Tuffy-TTF" panose="020B0603060100000000" charset="0"/>
      <p:regular r:id="rId14"/>
      <p:bold r:id="rId15"/>
      <p:italic r:id="rId16"/>
      <p:boldItalic r:id="rId17"/>
    </p:embeddedFont>
    <p:embeddedFont>
      <p:font typeface="Twinkl SemiBold" charset="0"/>
      <p:regular r:id="rId18"/>
      <p:bold r:id="rId19"/>
    </p:embeddedFont>
    <p:embeddedFont>
      <p:font typeface="Twinkl" panose="020B0604020202020204" charset="0"/>
      <p:regular r:id="rId20"/>
      <p:bold r:id="rId2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77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77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77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77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77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77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77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77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77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5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042" autoAdjust="0"/>
    <p:restoredTop sz="94660"/>
  </p:normalViewPr>
  <p:slideViewPr>
    <p:cSldViewPr>
      <p:cViewPr varScale="1">
        <p:scale>
          <a:sx n="91" d="100"/>
          <a:sy n="91" d="100"/>
        </p:scale>
        <p:origin x="1038" y="84"/>
      </p:cViewPr>
      <p:guideLst>
        <p:guide orient="horz" pos="2205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722853D-83B7-784B-A1D0-4F99B66CF38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771EB26-097F-3347-A513-16EA60AA707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28A529E5-071F-BE4D-BD5D-03C4371E9FA2}" type="datetimeFigureOut">
              <a:rPr lang="en-GB"/>
              <a:pPr>
                <a:defRPr/>
              </a:pPr>
              <a:t>02/10/2024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4B8F890-1004-B64C-A87A-A3A3DE35BDD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E9BBD70-D9E1-8440-B073-5ADE49D9020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uffy-TTF" panose="020B0603060100000000" pitchFamily="34" charset="0"/>
              </a:defRPr>
            </a:lvl1pPr>
          </a:lstStyle>
          <a:p>
            <a:fld id="{243B9290-E648-3942-8509-4A494875AF2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790A79D-138B-3A4E-BB8B-BFB95AA0E37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4B4F8D7-7EE8-3442-9F4D-961AA551525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A5467A5D-2B0A-6845-8234-C6F2C263A3C5}" type="datetimeFigureOut">
              <a:rPr lang="en-GB"/>
              <a:pPr>
                <a:defRPr/>
              </a:pPr>
              <a:t>02/10/2024</a:t>
            </a:fld>
            <a:endParaRPr lang="en-GB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CCE80AF5-9926-294B-9B7C-7A58CB822F2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DB0E15EB-1F3E-2A46-8D5F-61578412289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GB" noProof="0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907547-62DE-E849-8472-1D236F1BD147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597784-B7E1-6547-AABA-299936A5D07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uffy-TTF" panose="020B0603060100000000" pitchFamily="34" charset="0"/>
              </a:defRPr>
            </a:lvl1pPr>
          </a:lstStyle>
          <a:p>
            <a:fld id="{2CD6DB69-619A-1740-90F5-4D821676F6E1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FC776998-1D52-F449-B997-5B5D1698301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884484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F2DD6C98-828A-E14B-BCFB-F9EDB6C0094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30E8FB5D-8C53-CF44-9B20-E4B1D46EA66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94253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2B6C4C09-E4D9-ED4C-9A3E-E32815BE292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44008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5722D02D-8157-D146-BCB3-59DA070F72C7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841BB7E4-BCD5-D54C-92E2-B6B21F4C9459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35FF6C4-765F-434C-8421-09AC6F31CC75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2782C07C-DA43-8C4D-9C60-FC2B7CD2BFFF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03BEE4CD-321F-254A-8281-10033C1D0508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4335237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C440E62A-4EFB-2B4F-A2BA-76F242E335B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27389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995261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blackWhite"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9530CAE9-0061-D445-9682-D03CD61DFAF5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564AFB21-F292-CB47-BCAF-88C43E69F16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43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twinkl-life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7234836C-FD5B-5D48-8B9B-99E873DC2188}"/>
              </a:ext>
            </a:extLst>
          </p:cNvPr>
          <p:cNvSpPr/>
          <p:nvPr/>
        </p:nvSpPr>
        <p:spPr>
          <a:xfrm>
            <a:off x="3851920" y="5157192"/>
            <a:ext cx="1440160" cy="13681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>
            <a:extLst>
              <a:ext uri="{FF2B5EF4-FFF2-40B4-BE49-F238E27FC236}">
                <a16:creationId xmlns:a16="http://schemas.microsoft.com/office/drawing/2014/main" id="{56F6C7C6-94DB-7B4E-8DE8-9338E5EED0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36563"/>
            <a:ext cx="8220075" cy="5584825"/>
          </a:xfrm>
          <a:prstGeom prst="roundRect">
            <a:avLst>
              <a:gd name="adj" fmla="val 2204"/>
            </a:avLst>
          </a:prstGeom>
        </p:spPr>
        <p:txBody>
          <a:bodyPr/>
          <a:lstStyle/>
          <a:p>
            <a:pPr eaLnBrk="1" hangingPunct="1"/>
            <a:r>
              <a:rPr lang="en-GB" altLang="en-US" sz="5400">
                <a:latin typeface="Twinkl" pitchFamily="2" charset="77"/>
              </a:rPr>
              <a:t>The Big Questions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2">
            <a:extLst>
              <a:ext uri="{FF2B5EF4-FFF2-40B4-BE49-F238E27FC236}">
                <a16:creationId xmlns:a16="http://schemas.microsoft.com/office/drawing/2014/main" id="{E9418D8B-6CA4-734E-8C5C-D83565E75CA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40650" y="542925"/>
            <a:ext cx="86360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ular Callout 5">
            <a:extLst>
              <a:ext uri="{FF2B5EF4-FFF2-40B4-BE49-F238E27FC236}">
                <a16:creationId xmlns:a16="http://schemas.microsoft.com/office/drawing/2014/main" id="{B194C211-4ED1-5344-B708-5D38B22A4E6B}"/>
              </a:ext>
            </a:extLst>
          </p:cNvPr>
          <p:cNvSpPr/>
          <p:nvPr/>
        </p:nvSpPr>
        <p:spPr>
          <a:xfrm>
            <a:off x="2051050" y="1473200"/>
            <a:ext cx="2376488" cy="1655763"/>
          </a:xfrm>
          <a:prstGeom prst="wedgeRectCallout">
            <a:avLst>
              <a:gd name="adj1" fmla="val -28662"/>
              <a:gd name="adj2" fmla="val 77839"/>
            </a:avLst>
          </a:prstGeom>
          <a:solidFill>
            <a:srgbClr val="FFFBFA"/>
          </a:solidFill>
          <a:ln w="28575">
            <a:solidFill>
              <a:srgbClr val="7767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What does it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mean to be a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global citizen?</a:t>
            </a:r>
          </a:p>
        </p:txBody>
      </p:sp>
      <p:sp>
        <p:nvSpPr>
          <p:cNvPr id="7" name="Rectangular Callout 6">
            <a:extLst>
              <a:ext uri="{FF2B5EF4-FFF2-40B4-BE49-F238E27FC236}">
                <a16:creationId xmlns:a16="http://schemas.microsoft.com/office/drawing/2014/main" id="{DD5220ED-78EF-4B44-A8DA-BD1B4D654537}"/>
              </a:ext>
            </a:extLst>
          </p:cNvPr>
          <p:cNvSpPr/>
          <p:nvPr/>
        </p:nvSpPr>
        <p:spPr>
          <a:xfrm>
            <a:off x="4716463" y="1473200"/>
            <a:ext cx="2232025" cy="1655763"/>
          </a:xfrm>
          <a:prstGeom prst="wedgeRectCallout">
            <a:avLst>
              <a:gd name="adj1" fmla="val 29886"/>
              <a:gd name="adj2" fmla="val 75795"/>
            </a:avLst>
          </a:prstGeom>
          <a:solidFill>
            <a:srgbClr val="FFFBFA"/>
          </a:solidFill>
          <a:ln w="28575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How can we be responsible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global citizens?</a:t>
            </a:r>
          </a:p>
        </p:txBody>
      </p:sp>
      <p:pic>
        <p:nvPicPr>
          <p:cNvPr id="13318" name="Picture 1">
            <a:extLst>
              <a:ext uri="{FF2B5EF4-FFF2-40B4-BE49-F238E27FC236}">
                <a16:creationId xmlns:a16="http://schemas.microsoft.com/office/drawing/2014/main" id="{FBAC5623-D3C5-BF43-9493-B4785A87838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6063" y="2863850"/>
            <a:ext cx="2886075" cy="396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Picture 2">
            <a:extLst>
              <a:ext uri="{FF2B5EF4-FFF2-40B4-BE49-F238E27FC236}">
                <a16:creationId xmlns:a16="http://schemas.microsoft.com/office/drawing/2014/main" id="{0E93E1D1-6116-B84B-9B81-D3AB45F2EE8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51488" y="2889250"/>
            <a:ext cx="3052762" cy="396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6">
            <a:extLst>
              <a:ext uri="{FF2B5EF4-FFF2-40B4-BE49-F238E27FC236}">
                <a16:creationId xmlns:a16="http://schemas.microsoft.com/office/drawing/2014/main" id="{4FC49CA5-33F7-DA4E-B49E-6D508CC5E29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7"/>
          <a:stretch>
            <a:fillRect/>
          </a:stretch>
        </p:blipFill>
        <p:spPr bwMode="auto">
          <a:xfrm>
            <a:off x="4572000" y="1471613"/>
            <a:ext cx="3816350" cy="422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itle 1">
            <a:extLst>
              <a:ext uri="{FF2B5EF4-FFF2-40B4-BE49-F238E27FC236}">
                <a16:creationId xmlns:a16="http://schemas.microsoft.com/office/drawing/2014/main" id="{91B4C363-2F05-5C46-B0A3-4129A7AF56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+mn-lt"/>
              </a:rPr>
              <a:t>Citizens and Citizenship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D8F78FA2-236B-E24B-B9B5-8160D9B95C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4063" y="1471613"/>
            <a:ext cx="3808412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dirty="0">
                <a:solidFill>
                  <a:schemeClr val="tx1"/>
                </a:solidFill>
              </a:rPr>
              <a:t>Take a moment to think about this. </a:t>
            </a:r>
            <a:endParaRPr lang="en-GB" altLang="en-US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5368" name="Rectangle 1">
            <a:extLst>
              <a:ext uri="{FF2B5EF4-FFF2-40B4-BE49-F238E27FC236}">
                <a16:creationId xmlns:a16="http://schemas.microsoft.com/office/drawing/2014/main" id="{D5BDB47E-4E3D-9642-9075-9122E5A1C2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5175" y="1463675"/>
            <a:ext cx="50974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77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77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77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77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7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9pPr>
          </a:lstStyle>
          <a:p>
            <a:pPr eaLnBrk="1" hangingPunct="1"/>
            <a:r>
              <a:rPr lang="en-GB" altLang="en-US"/>
              <a:t>What does it mean to be a global citizen?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id="{924E4498-2D06-0A4D-B258-65B28DBBBA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+mn-lt"/>
              </a:rPr>
              <a:t>Citizens and Citizenship</a:t>
            </a:r>
          </a:p>
        </p:txBody>
      </p:sp>
      <p:sp>
        <p:nvSpPr>
          <p:cNvPr id="15363" name="Rectangle 2">
            <a:extLst>
              <a:ext uri="{FF2B5EF4-FFF2-40B4-BE49-F238E27FC236}">
                <a16:creationId xmlns:a16="http://schemas.microsoft.com/office/drawing/2014/main" id="{AED28A0D-F38A-6641-8BAA-0121019219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4063" y="1471613"/>
            <a:ext cx="7643812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We often hear the word ‘citizen’ but what does it really mean?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>
                <a:solidFill>
                  <a:schemeClr val="tx1"/>
                </a:solidFill>
              </a:rPr>
              <a:t>A citizen is someone who belongs to a particular place. For example, the citizens of a town or city are the people who live there. A citizen is an inhabitant of any place.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6721B1C-144B-AC48-80C2-96507FCB299A}"/>
              </a:ext>
            </a:extLst>
          </p:cNvPr>
          <p:cNvSpPr/>
          <p:nvPr/>
        </p:nvSpPr>
        <p:spPr>
          <a:xfrm>
            <a:off x="755650" y="5791200"/>
            <a:ext cx="7488238" cy="517525"/>
          </a:xfrm>
          <a:prstGeom prst="rect">
            <a:avLst/>
          </a:prstGeom>
          <a:solidFill>
            <a:srgbClr val="E850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bg1"/>
                </a:solidFill>
              </a:rPr>
              <a:t>Let’s find out a little bit more!</a:t>
            </a:r>
          </a:p>
        </p:txBody>
      </p:sp>
      <p:sp>
        <p:nvSpPr>
          <p:cNvPr id="12" name="Pentagon 11">
            <a:extLst>
              <a:ext uri="{FF2B5EF4-FFF2-40B4-BE49-F238E27FC236}">
                <a16:creationId xmlns:a16="http://schemas.microsoft.com/office/drawing/2014/main" id="{D7748C66-7357-9C48-9B48-08C9B2F30FF6}"/>
              </a:ext>
            </a:extLst>
          </p:cNvPr>
          <p:cNvSpPr/>
          <p:nvPr/>
        </p:nvSpPr>
        <p:spPr>
          <a:xfrm>
            <a:off x="449263" y="3789363"/>
            <a:ext cx="5807075" cy="508000"/>
          </a:xfrm>
          <a:prstGeom prst="homePlate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108000" rIns="108000" bIns="10800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So, what about citizenship? What does that mean?</a:t>
            </a:r>
          </a:p>
        </p:txBody>
      </p:sp>
      <p:sp>
        <p:nvSpPr>
          <p:cNvPr id="14" name="Pentagon 13">
            <a:extLst>
              <a:ext uri="{FF2B5EF4-FFF2-40B4-BE49-F238E27FC236}">
                <a16:creationId xmlns:a16="http://schemas.microsoft.com/office/drawing/2014/main" id="{E6C496A9-DE22-8B42-8DD3-70E087F16C29}"/>
              </a:ext>
            </a:extLst>
          </p:cNvPr>
          <p:cNvSpPr/>
          <p:nvPr/>
        </p:nvSpPr>
        <p:spPr>
          <a:xfrm>
            <a:off x="449263" y="3100388"/>
            <a:ext cx="5562600" cy="508000"/>
          </a:xfrm>
          <a:prstGeom prst="homePlate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108000" rIns="108000" bIns="10800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We are all citizens. Where are you a citizen of?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90074F1-1C7C-8C4E-B633-2413775A29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4481513"/>
            <a:ext cx="525621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77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77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77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77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7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9pPr>
          </a:lstStyle>
          <a:p>
            <a:r>
              <a:rPr lang="en-GB" altLang="en-US"/>
              <a:t>Citizenship is how we live in the areas to which we belong. It is all about behaving in a way that is responsible and considerate to the area and others living in it. </a:t>
            </a:r>
          </a:p>
        </p:txBody>
      </p:sp>
      <p:pic>
        <p:nvPicPr>
          <p:cNvPr id="16392" name="Picture 3">
            <a:extLst>
              <a:ext uri="{FF2B5EF4-FFF2-40B4-BE49-F238E27FC236}">
                <a16:creationId xmlns:a16="http://schemas.microsoft.com/office/drawing/2014/main" id="{9B1EE26D-BC0F-E84E-AE64-D0487AF406C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88125" y="2868613"/>
            <a:ext cx="2016125" cy="398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2" grpId="0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101B334-8C64-3242-A37A-33ADEE943A80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79838" y="1928813"/>
            <a:ext cx="2728912" cy="207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B6929A6D-E2D7-8F43-A241-D199F084E699}"/>
              </a:ext>
            </a:extLst>
          </p:cNvPr>
          <p:cNvSpPr/>
          <p:nvPr/>
        </p:nvSpPr>
        <p:spPr>
          <a:xfrm>
            <a:off x="755650" y="4781550"/>
            <a:ext cx="4537075" cy="519113"/>
          </a:xfrm>
          <a:prstGeom prst="rect">
            <a:avLst/>
          </a:prstGeom>
          <a:solidFill>
            <a:srgbClr val="7767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chemeClr val="bg1"/>
                </a:solidFill>
              </a:rPr>
              <a:t>Respect the rights and property of others.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C01A9CB-E30A-5942-A70F-E156439505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71613"/>
            <a:ext cx="76327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 dirty="0">
                <a:solidFill>
                  <a:schemeClr val="tx1"/>
                </a:solidFill>
              </a:rPr>
              <a:t>We can show good citizenship, or be a good citizen of the places we belong to, in lots of ways.</a:t>
            </a:r>
          </a:p>
        </p:txBody>
      </p:sp>
      <p:sp>
        <p:nvSpPr>
          <p:cNvPr id="18437" name="Title 1">
            <a:extLst>
              <a:ext uri="{FF2B5EF4-FFF2-40B4-BE49-F238E27FC236}">
                <a16:creationId xmlns:a16="http://schemas.microsoft.com/office/drawing/2014/main" id="{65C084DF-3615-AB49-AEA5-00224CBB0D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900" dirty="0">
                <a:latin typeface="+mn-lt"/>
              </a:rPr>
              <a:t>Going Global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5FA7E81-A3C9-5944-A9F3-4E19D18A70A9}"/>
              </a:ext>
            </a:extLst>
          </p:cNvPr>
          <p:cNvSpPr/>
          <p:nvPr/>
        </p:nvSpPr>
        <p:spPr>
          <a:xfrm>
            <a:off x="755650" y="3990975"/>
            <a:ext cx="3340100" cy="519113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chemeClr val="bg1"/>
                </a:solidFill>
              </a:rPr>
              <a:t>Volunteer in your community.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73FDDBD-319E-9E44-8A30-2F296FFD8723}"/>
              </a:ext>
            </a:extLst>
          </p:cNvPr>
          <p:cNvSpPr/>
          <p:nvPr/>
        </p:nvSpPr>
        <p:spPr>
          <a:xfrm>
            <a:off x="755650" y="2551113"/>
            <a:ext cx="3116263" cy="519112"/>
          </a:xfrm>
          <a:prstGeom prst="rect">
            <a:avLst/>
          </a:prstGeom>
          <a:solidFill>
            <a:srgbClr val="00A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chemeClr val="bg1"/>
                </a:solidFill>
              </a:rPr>
              <a:t>Look after the environment.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14F0157-233A-984F-852C-0C0C092C3423}"/>
              </a:ext>
            </a:extLst>
          </p:cNvPr>
          <p:cNvSpPr/>
          <p:nvPr/>
        </p:nvSpPr>
        <p:spPr>
          <a:xfrm>
            <a:off x="755650" y="3246438"/>
            <a:ext cx="2952750" cy="519112"/>
          </a:xfrm>
          <a:prstGeom prst="rect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chemeClr val="bg1"/>
                </a:solidFill>
              </a:rPr>
              <a:t>Follow the laws and rules. 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16D0604-266C-5548-AE99-3A00488AF66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92750" y="4352925"/>
            <a:ext cx="2895600" cy="207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0E2EEF6B-D62E-8041-8297-F8D51BA458D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32588" y="1987550"/>
            <a:ext cx="1416050" cy="217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3" name="Whole Class">
            <a:extLst>
              <a:ext uri="{FF2B5EF4-FFF2-40B4-BE49-F238E27FC236}">
                <a16:creationId xmlns:a16="http://schemas.microsoft.com/office/drawing/2014/main" id="{D7C00EDF-17F9-0B41-8156-11301BE415ED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3325" y="542925"/>
            <a:ext cx="123825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3" grpId="0"/>
      <p:bldP spid="14" grpId="0" animBg="1"/>
      <p:bldP spid="15" grpId="0" animBg="1"/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id="{F4A10433-671D-384B-9014-E16D720371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900" dirty="0">
                <a:latin typeface="+mn-lt"/>
              </a:rPr>
              <a:t>Going Global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B0C3660-03D9-3842-B620-9E518900D2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5176838"/>
            <a:ext cx="76327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77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77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77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77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7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9pPr>
          </a:lstStyle>
          <a:p>
            <a:r>
              <a:rPr lang="en-GB" altLang="en-US" dirty="0"/>
              <a:t>By doing these things, we help everyone live happier lives, feel safer and ensure the places in which we live are looked after… how amazing to be a part of something like that!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931D9AB-9277-9F48-85FA-4F9200744335}"/>
              </a:ext>
            </a:extLst>
          </p:cNvPr>
          <p:cNvSpPr/>
          <p:nvPr/>
        </p:nvSpPr>
        <p:spPr>
          <a:xfrm>
            <a:off x="755650" y="1949450"/>
            <a:ext cx="2303463" cy="519113"/>
          </a:xfrm>
          <a:prstGeom prst="rect">
            <a:avLst/>
          </a:prstGeom>
          <a:solidFill>
            <a:srgbClr val="E8506C"/>
          </a:solidFill>
          <a:ln>
            <a:solidFill>
              <a:srgbClr val="E8506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chemeClr val="bg1"/>
                </a:solidFill>
              </a:rPr>
              <a:t>Help people in need.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72B2DB1-CE75-CC41-AED0-3858B65091F9}"/>
              </a:ext>
            </a:extLst>
          </p:cNvPr>
          <p:cNvSpPr/>
          <p:nvPr/>
        </p:nvSpPr>
        <p:spPr>
          <a:xfrm>
            <a:off x="755650" y="2692400"/>
            <a:ext cx="3095625" cy="519113"/>
          </a:xfrm>
          <a:prstGeom prst="rect">
            <a:avLst/>
          </a:prstGeom>
          <a:solidFill>
            <a:srgbClr val="00A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chemeClr val="bg1"/>
                </a:solidFill>
              </a:rPr>
              <a:t>Be honest and trustworthy.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5173B050-8D67-4E49-A2D5-9FE755DD9F44}"/>
              </a:ext>
            </a:extLst>
          </p:cNvPr>
          <p:cNvSpPr/>
          <p:nvPr/>
        </p:nvSpPr>
        <p:spPr>
          <a:xfrm>
            <a:off x="755650" y="3430588"/>
            <a:ext cx="4608513" cy="744537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chemeClr val="bg1"/>
                </a:solidFill>
              </a:rPr>
              <a:t>Be compassionate – care genuinely about other people and living things.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2C54698-8F07-1144-86DC-8FD59366441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16463" y="1406525"/>
            <a:ext cx="2708275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3A0A81B-68F5-474B-A83D-DA77DEF0D88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08625" y="3786188"/>
            <a:ext cx="2808288" cy="129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9" grpId="0" animBg="1"/>
      <p:bldP spid="21" grpId="0" animBg="1"/>
      <p:bldP spid="2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84E6B823-95FE-FE4A-AA84-B773CD0997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900" dirty="0">
                <a:latin typeface="+mn-lt"/>
              </a:rPr>
              <a:t>Going Global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8CCC02A-38A1-0043-A93D-1A7F8A729A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536700"/>
            <a:ext cx="7632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77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77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77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77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7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9pPr>
          </a:lstStyle>
          <a:p>
            <a:r>
              <a:rPr lang="en-GB" altLang="en-US" dirty="0"/>
              <a:t>We are all citizens of the places in which we live. But let’s think bigger now… what one place is every single human a citizen of?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FD33F1F-33FB-7E41-A5AA-75C4425EFC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2306638"/>
            <a:ext cx="3816350" cy="3138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77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77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77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77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7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9pPr>
          </a:lstStyle>
          <a:p>
            <a:r>
              <a:rPr lang="en-GB" altLang="en-US" dirty="0"/>
              <a:t>Yes, you’ve got it… the world! We are all global citizens. We all belong to one world. This is something to be celebrated!</a:t>
            </a:r>
          </a:p>
          <a:p>
            <a:endParaRPr lang="en-GB" altLang="en-US" dirty="0"/>
          </a:p>
          <a:p>
            <a:r>
              <a:rPr lang="en-GB" altLang="en-US" dirty="0"/>
              <a:t>Being a responsible global citizen means engaging with the world in which we live in a responsible way for the good of all across the globe and for the good of </a:t>
            </a:r>
            <a:br>
              <a:rPr lang="en-GB" altLang="en-US" dirty="0"/>
            </a:br>
            <a:r>
              <a:rPr lang="en-GB" altLang="en-US" dirty="0"/>
              <a:t>the environment.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0C6353E-B4F1-1745-A4CF-9DE745FA4E4C}"/>
              </a:ext>
            </a:extLst>
          </p:cNvPr>
          <p:cNvSpPr/>
          <p:nvPr/>
        </p:nvSpPr>
        <p:spPr>
          <a:xfrm>
            <a:off x="755650" y="5791200"/>
            <a:ext cx="7632700" cy="517525"/>
          </a:xfrm>
          <a:prstGeom prst="rect">
            <a:avLst/>
          </a:prstGeom>
          <a:solidFill>
            <a:srgbClr val="E850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bg1"/>
                </a:solidFill>
              </a:rPr>
              <a:t>But what does this look like in action?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C9FA274-F6BF-F649-9A86-439BE3E170E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49750" y="1911350"/>
            <a:ext cx="4110038" cy="411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>
            <a:extLst>
              <a:ext uri="{FF2B5EF4-FFF2-40B4-BE49-F238E27FC236}">
                <a16:creationId xmlns:a16="http://schemas.microsoft.com/office/drawing/2014/main" id="{FED0C146-4A69-4B44-BAE1-B782CCFEB7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900" dirty="0">
                <a:latin typeface="+mn-lt"/>
              </a:rPr>
              <a:t>Being Responsible</a:t>
            </a:r>
          </a:p>
        </p:txBody>
      </p:sp>
      <p:sp>
        <p:nvSpPr>
          <p:cNvPr id="22531" name="Rectangle 1">
            <a:extLst>
              <a:ext uri="{FF2B5EF4-FFF2-40B4-BE49-F238E27FC236}">
                <a16:creationId xmlns:a16="http://schemas.microsoft.com/office/drawing/2014/main" id="{13125C89-741F-3D4E-93DB-AB757D9ADF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536700"/>
            <a:ext cx="76327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77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77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77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77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7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9pPr>
          </a:lstStyle>
          <a:p>
            <a:r>
              <a:rPr lang="en-GB" altLang="en-US"/>
              <a:t>So, what have we learnt about how to be responsible global citizens?</a:t>
            </a:r>
          </a:p>
        </p:txBody>
      </p:sp>
      <p:sp>
        <p:nvSpPr>
          <p:cNvPr id="12" name="Pentagon 11">
            <a:extLst>
              <a:ext uri="{FF2B5EF4-FFF2-40B4-BE49-F238E27FC236}">
                <a16:creationId xmlns:a16="http://schemas.microsoft.com/office/drawing/2014/main" id="{149E15F4-3FDE-CE46-B3FC-61C070CB27FA}"/>
              </a:ext>
            </a:extLst>
          </p:cNvPr>
          <p:cNvSpPr/>
          <p:nvPr/>
        </p:nvSpPr>
        <p:spPr>
          <a:xfrm>
            <a:off x="449263" y="2778125"/>
            <a:ext cx="5491162" cy="693738"/>
          </a:xfrm>
          <a:prstGeom prst="homePlate">
            <a:avLst/>
          </a:prstGeom>
          <a:solidFill>
            <a:srgbClr val="7767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108000" rIns="108000" bIns="10800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Be active citizens – volunteer, campaign and educate others about important global issues.</a:t>
            </a:r>
          </a:p>
        </p:txBody>
      </p:sp>
      <p:sp>
        <p:nvSpPr>
          <p:cNvPr id="13" name="Pentagon 12">
            <a:extLst>
              <a:ext uri="{FF2B5EF4-FFF2-40B4-BE49-F238E27FC236}">
                <a16:creationId xmlns:a16="http://schemas.microsoft.com/office/drawing/2014/main" id="{A2258DE9-7C11-5D4F-8B45-30A970D67706}"/>
              </a:ext>
            </a:extLst>
          </p:cNvPr>
          <p:cNvSpPr/>
          <p:nvPr/>
        </p:nvSpPr>
        <p:spPr>
          <a:xfrm>
            <a:off x="449263" y="2133600"/>
            <a:ext cx="5202237" cy="508000"/>
          </a:xfrm>
          <a:prstGeom prst="homePlate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108000" rIns="108000" bIns="10800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Be aware of what is happening in the world.</a:t>
            </a:r>
          </a:p>
        </p:txBody>
      </p:sp>
      <p:sp>
        <p:nvSpPr>
          <p:cNvPr id="14" name="Pentagon 13">
            <a:extLst>
              <a:ext uri="{FF2B5EF4-FFF2-40B4-BE49-F238E27FC236}">
                <a16:creationId xmlns:a16="http://schemas.microsoft.com/office/drawing/2014/main" id="{385495CF-A7D2-F247-9E03-0AF46DED7014}"/>
              </a:ext>
            </a:extLst>
          </p:cNvPr>
          <p:cNvSpPr/>
          <p:nvPr/>
        </p:nvSpPr>
        <p:spPr>
          <a:xfrm>
            <a:off x="449263" y="4252913"/>
            <a:ext cx="6067425" cy="508000"/>
          </a:xfrm>
          <a:prstGeom prst="homePlate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108000" rIns="108000" bIns="10800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Show empathy towards others in different countries.</a:t>
            </a:r>
          </a:p>
        </p:txBody>
      </p:sp>
      <p:sp>
        <p:nvSpPr>
          <p:cNvPr id="15" name="Pentagon 14">
            <a:extLst>
              <a:ext uri="{FF2B5EF4-FFF2-40B4-BE49-F238E27FC236}">
                <a16:creationId xmlns:a16="http://schemas.microsoft.com/office/drawing/2014/main" id="{D02618D7-D03A-154B-8F22-83BF5B8ADB06}"/>
              </a:ext>
            </a:extLst>
          </p:cNvPr>
          <p:cNvSpPr/>
          <p:nvPr/>
        </p:nvSpPr>
        <p:spPr>
          <a:xfrm>
            <a:off x="449263" y="3608388"/>
            <a:ext cx="6354762" cy="508000"/>
          </a:xfrm>
          <a:prstGeom prst="homePlate">
            <a:avLst/>
          </a:prstGeom>
          <a:solidFill>
            <a:srgbClr val="00A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108000" rIns="108000" bIns="10800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Respect and celebrate differences throughout the world.</a:t>
            </a:r>
          </a:p>
        </p:txBody>
      </p:sp>
      <p:sp>
        <p:nvSpPr>
          <p:cNvPr id="19" name="Pentagon 18">
            <a:extLst>
              <a:ext uri="{FF2B5EF4-FFF2-40B4-BE49-F238E27FC236}">
                <a16:creationId xmlns:a16="http://schemas.microsoft.com/office/drawing/2014/main" id="{B53CEA49-ADA5-2245-97C2-02324B83FBFB}"/>
              </a:ext>
            </a:extLst>
          </p:cNvPr>
          <p:cNvSpPr/>
          <p:nvPr/>
        </p:nvSpPr>
        <p:spPr>
          <a:xfrm>
            <a:off x="447675" y="4919663"/>
            <a:ext cx="5708650" cy="669925"/>
          </a:xfrm>
          <a:prstGeom prst="homePlate">
            <a:avLst/>
          </a:prstGeom>
          <a:solidFill>
            <a:srgbClr val="E850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108000" rIns="108000" bIns="10800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Be curious about the world and want to find 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out more.</a:t>
            </a:r>
          </a:p>
        </p:txBody>
      </p:sp>
      <p:pic>
        <p:nvPicPr>
          <p:cNvPr id="22538" name="Picture 2">
            <a:extLst>
              <a:ext uri="{FF2B5EF4-FFF2-40B4-BE49-F238E27FC236}">
                <a16:creationId xmlns:a16="http://schemas.microsoft.com/office/drawing/2014/main" id="{C24AF266-3E04-4141-8C1F-7F4858AA866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10313" y="2117725"/>
            <a:ext cx="2293937" cy="473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>
            <a:extLst>
              <a:ext uri="{FF2B5EF4-FFF2-40B4-BE49-F238E27FC236}">
                <a16:creationId xmlns:a16="http://schemas.microsoft.com/office/drawing/2014/main" id="{7607B995-4D31-9C45-9D03-00B03C97E161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00788" y="1484313"/>
            <a:ext cx="2000250" cy="200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Title 1">
            <a:extLst>
              <a:ext uri="{FF2B5EF4-FFF2-40B4-BE49-F238E27FC236}">
                <a16:creationId xmlns:a16="http://schemas.microsoft.com/office/drawing/2014/main" id="{C690611A-7EDA-0E48-9E48-A9B878CB1D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900" dirty="0">
                <a:latin typeface="+mn-lt"/>
              </a:rPr>
              <a:t>Being Responsible</a:t>
            </a:r>
          </a:p>
        </p:txBody>
      </p:sp>
      <p:sp>
        <p:nvSpPr>
          <p:cNvPr id="12" name="Pentagon 11">
            <a:extLst>
              <a:ext uri="{FF2B5EF4-FFF2-40B4-BE49-F238E27FC236}">
                <a16:creationId xmlns:a16="http://schemas.microsoft.com/office/drawing/2014/main" id="{F39A2986-BBD7-C64E-8179-47FDF4F6C478}"/>
              </a:ext>
            </a:extLst>
          </p:cNvPr>
          <p:cNvSpPr/>
          <p:nvPr/>
        </p:nvSpPr>
        <p:spPr>
          <a:xfrm>
            <a:off x="449263" y="2874963"/>
            <a:ext cx="5491162" cy="693737"/>
          </a:xfrm>
          <a:prstGeom prst="homePlate">
            <a:avLst/>
          </a:prstGeom>
          <a:solidFill>
            <a:srgbClr val="7767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108000" rIns="108000" bIns="10800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Promote sustainability (meeting the needs of the present without endangering the future).</a:t>
            </a:r>
          </a:p>
        </p:txBody>
      </p:sp>
      <p:sp>
        <p:nvSpPr>
          <p:cNvPr id="13" name="Pentagon 12">
            <a:extLst>
              <a:ext uri="{FF2B5EF4-FFF2-40B4-BE49-F238E27FC236}">
                <a16:creationId xmlns:a16="http://schemas.microsoft.com/office/drawing/2014/main" id="{7D41D6CE-9AD1-7D42-82D4-F906C573ECF1}"/>
              </a:ext>
            </a:extLst>
          </p:cNvPr>
          <p:cNvSpPr/>
          <p:nvPr/>
        </p:nvSpPr>
        <p:spPr>
          <a:xfrm>
            <a:off x="449263" y="2230438"/>
            <a:ext cx="5562600" cy="508000"/>
          </a:xfrm>
          <a:prstGeom prst="homePlate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108000" rIns="108000" bIns="10800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Respect and protect the global environment.</a:t>
            </a:r>
          </a:p>
        </p:txBody>
      </p:sp>
      <p:sp>
        <p:nvSpPr>
          <p:cNvPr id="15" name="Pentagon 14">
            <a:extLst>
              <a:ext uri="{FF2B5EF4-FFF2-40B4-BE49-F238E27FC236}">
                <a16:creationId xmlns:a16="http://schemas.microsoft.com/office/drawing/2014/main" id="{068EBD4E-9174-5C40-A537-626A14E749C6}"/>
              </a:ext>
            </a:extLst>
          </p:cNvPr>
          <p:cNvSpPr/>
          <p:nvPr/>
        </p:nvSpPr>
        <p:spPr>
          <a:xfrm>
            <a:off x="468313" y="3705225"/>
            <a:ext cx="8081962" cy="973138"/>
          </a:xfrm>
          <a:prstGeom prst="homePlate">
            <a:avLst/>
          </a:prstGeom>
          <a:solidFill>
            <a:srgbClr val="E850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108000" rIns="108000" bIns="10800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Have a global </a:t>
            </a:r>
            <a:r>
              <a:rPr lang="en-GB" dirty="0" err="1">
                <a:solidFill>
                  <a:schemeClr val="bg1"/>
                </a:solidFill>
              </a:rPr>
              <a:t>mindset</a:t>
            </a:r>
            <a:r>
              <a:rPr lang="en-GB" dirty="0">
                <a:solidFill>
                  <a:schemeClr val="bg1"/>
                </a:solidFill>
              </a:rPr>
              <a:t> – know all people have the same rights, wherever they are in the world and live in a way which respects these rights.</a:t>
            </a:r>
          </a:p>
        </p:txBody>
      </p:sp>
      <p:sp>
        <p:nvSpPr>
          <p:cNvPr id="24" name="Pentagon 23">
            <a:extLst>
              <a:ext uri="{FF2B5EF4-FFF2-40B4-BE49-F238E27FC236}">
                <a16:creationId xmlns:a16="http://schemas.microsoft.com/office/drawing/2014/main" id="{3A8A7BF6-D351-524E-B7F1-EC14B61FAAD0}"/>
              </a:ext>
            </a:extLst>
          </p:cNvPr>
          <p:cNvSpPr/>
          <p:nvPr/>
        </p:nvSpPr>
        <p:spPr>
          <a:xfrm>
            <a:off x="447675" y="1595438"/>
            <a:ext cx="4124325" cy="500062"/>
          </a:xfrm>
          <a:prstGeom prst="homePlate">
            <a:avLst/>
          </a:prstGeom>
          <a:solidFill>
            <a:srgbClr val="00A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108000" rIns="108000" bIns="10800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Believe you can make a difference.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5" grpId="0" animBg="1"/>
      <p:bldP spid="2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Custom 6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00A7E7"/>
      </a:accent1>
      <a:accent2>
        <a:srgbClr val="F0821A"/>
      </a:accent2>
      <a:accent3>
        <a:srgbClr val="8C368C"/>
      </a:accent3>
      <a:accent4>
        <a:srgbClr val="009640"/>
      </a:accent4>
      <a:accent5>
        <a:srgbClr val="31B7BC"/>
      </a:accent5>
      <a:accent6>
        <a:srgbClr val="F9B000"/>
      </a:accent6>
      <a:hlink>
        <a:srgbClr val="1C1C1C"/>
      </a:hlink>
      <a:folHlink>
        <a:srgbClr val="1C1C1C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Lesson Presentation Template V3" id="{13A325FB-8903-44F8-B69F-3A8953959691}" vid="{DD43BEFA-AFEC-4BC2-902B-14247097349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1609</TotalTime>
  <Words>509</Words>
  <Application>Microsoft Office PowerPoint</Application>
  <PresentationFormat>On-screen Show (4:3)</PresentationFormat>
  <Paragraphs>45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Tuffy-TTF</vt:lpstr>
      <vt:lpstr>Arial</vt:lpstr>
      <vt:lpstr>Twinkl SemiBold</vt:lpstr>
      <vt:lpstr>Twinkl</vt:lpstr>
      <vt:lpstr>Sassoon Infant Rg</vt:lpstr>
      <vt:lpstr>Office Theme</vt:lpstr>
      <vt:lpstr>PowerPoint Presentation</vt:lpstr>
      <vt:lpstr>The Big Questions</vt:lpstr>
      <vt:lpstr>PowerPoint Presentation</vt:lpstr>
      <vt:lpstr>Citizens and Citizenship</vt:lpstr>
      <vt:lpstr>Citizens and Citizenship</vt:lpstr>
      <vt:lpstr>Going Global</vt:lpstr>
      <vt:lpstr>Going Global</vt:lpstr>
      <vt:lpstr>Going Global</vt:lpstr>
      <vt:lpstr>Being Responsible</vt:lpstr>
      <vt:lpstr>Being Responsible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PSHE and Citizenship</dc:title>
  <dc:creator>Joseph Hayward</dc:creator>
  <cp:lastModifiedBy>S Poole</cp:lastModifiedBy>
  <cp:revision>177</cp:revision>
  <dcterms:created xsi:type="dcterms:W3CDTF">2018-09-19T10:56:25Z</dcterms:created>
  <dcterms:modified xsi:type="dcterms:W3CDTF">2024-10-02T05:58:41Z</dcterms:modified>
</cp:coreProperties>
</file>