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6"/>
  </p:notesMasterIdLst>
  <p:handoutMasterIdLst>
    <p:handoutMasterId r:id="rId17"/>
  </p:handoutMasterIdLst>
  <p:sldIdLst>
    <p:sldId id="258" r:id="rId2"/>
    <p:sldId id="259" r:id="rId3"/>
    <p:sldId id="260" r:id="rId4"/>
    <p:sldId id="261" r:id="rId5"/>
    <p:sldId id="262" r:id="rId6"/>
    <p:sldId id="263" r:id="rId7"/>
    <p:sldId id="265" r:id="rId8"/>
    <p:sldId id="266" r:id="rId9"/>
    <p:sldId id="267" r:id="rId10"/>
    <p:sldId id="268" r:id="rId11"/>
    <p:sldId id="269" r:id="rId12"/>
    <p:sldId id="270"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1E4AEA4-8DFA-4A89-87EB-49C32662AFE0}">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115" d="100"/>
          <a:sy n="115" d="100"/>
        </p:scale>
        <p:origin x="432" y="108"/>
      </p:cViewPr>
      <p:guideLst>
        <p:guide orient="horz" pos="2160"/>
        <p:guide pos="3840"/>
      </p:guideLst>
    </p:cSldViewPr>
  </p:slideViewPr>
  <p:notesTextViewPr>
    <p:cViewPr>
      <p:scale>
        <a:sx n="1" d="1"/>
        <a:sy n="1" d="1"/>
      </p:scale>
      <p:origin x="0" y="0"/>
    </p:cViewPr>
  </p:notesTextViewPr>
  <p:notesViewPr>
    <p:cSldViewPr snapToGrid="0" showGuides="1">
      <p:cViewPr varScale="1">
        <p:scale>
          <a:sx n="76" d="100"/>
          <a:sy n="76" d="100"/>
        </p:scale>
        <p:origin x="171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6D91178-905E-4181-A080-73FBE2A7F10F}" type="datetimeFigureOut">
              <a:rPr lang="en-US" smtClean="0"/>
              <a:t>8/28/2024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EDC0C31-3BFD-43A2-B8EE-356E8F332F68}" type="slidenum">
              <a:rPr lang="en-US" smtClean="0"/>
              <a:t>‹#›</a:t>
            </a:fld>
            <a:endParaRPr lang="en-US"/>
          </a:p>
        </p:txBody>
      </p:sp>
    </p:spTree>
    <p:extLst>
      <p:ext uri="{BB962C8B-B14F-4D97-AF65-F5344CB8AC3E}">
        <p14:creationId xmlns:p14="http://schemas.microsoft.com/office/powerpoint/2010/main" val="18726552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649B93-516E-447E-9C4C-C287614C6398}" type="datetimeFigureOut">
              <a:rPr lang="en-US" smtClean="0"/>
              <a:t>8/28/2024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908AF-65BE-457F-9D87-289A548E61FF}" type="slidenum">
              <a:rPr lang="en-US" smtClean="0"/>
              <a:t>‹#›</a:t>
            </a:fld>
            <a:endParaRPr lang="en-US"/>
          </a:p>
        </p:txBody>
      </p:sp>
    </p:spTree>
    <p:extLst>
      <p:ext uri="{BB962C8B-B14F-4D97-AF65-F5344CB8AC3E}">
        <p14:creationId xmlns:p14="http://schemas.microsoft.com/office/powerpoint/2010/main" val="3372320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1041400"/>
            <a:ext cx="12192000" cy="4216400"/>
          </a:xfrm>
          <a:prstGeom prst="rect">
            <a:avLst/>
          </a:prstGeom>
          <a:solidFill>
            <a:schemeClr val="accent3">
              <a:lumMod val="20000"/>
              <a:lumOff val="80000"/>
              <a:alpha val="80000"/>
            </a:schemeClr>
          </a:solidFill>
        </p:spPr>
        <p:txBody>
          <a:bodyPr vert="horz" lIns="91440" tIns="45720" rIns="91440" bIns="45720" rtlCol="0" anchor="ctr">
            <a:normAutofit/>
          </a:bodyPr>
          <a:lstStyle/>
          <a:p>
            <a:pPr lvl="0">
              <a:spcBef>
                <a:spcPct val="0"/>
              </a:spcBef>
              <a:buNone/>
            </a:pPr>
            <a:endParaRPr lang="en-US" sz="4400" b="0" cap="none" spc="0">
              <a:ln w="0"/>
              <a:solidFill>
                <a:schemeClr val="tx2">
                  <a:lumMod val="50000"/>
                </a:schemeClr>
              </a:solidFill>
              <a:effectLst>
                <a:outerShdw blurRad="38100" dist="19050" dir="2700000" algn="tl" rotWithShape="0">
                  <a:schemeClr val="tx1">
                    <a:alpha val="40000"/>
                  </a:schemeClr>
                </a:outerShdw>
              </a:effectLst>
              <a:latin typeface="+mj-lt"/>
              <a:ea typeface="+mj-ea"/>
              <a:cs typeface="+mj-cs"/>
            </a:endParaRPr>
          </a:p>
        </p:txBody>
      </p:sp>
      <p:sp>
        <p:nvSpPr>
          <p:cNvPr id="2" name="Title 1"/>
          <p:cNvSpPr>
            <a:spLocks noGrp="1"/>
          </p:cNvSpPr>
          <p:nvPr>
            <p:ph type="ctrTitle"/>
          </p:nvPr>
        </p:nvSpPr>
        <p:spPr>
          <a:xfrm>
            <a:off x="1524000" y="1041400"/>
            <a:ext cx="9144000" cy="2387600"/>
          </a:xfrm>
          <a:noFill/>
        </p:spPr>
        <p:txBody>
          <a:bodyPr anchor="b"/>
          <a:lstStyle>
            <a:lvl1pPr algn="ctr">
              <a:defRPr sz="6000" b="0" cap="none" spc="0">
                <a:ln w="0"/>
                <a:solidFill>
                  <a:schemeClr val="tx2">
                    <a:lumMod val="50000"/>
                  </a:schemeClr>
                </a:solidFill>
                <a:effectLst>
                  <a:outerShdw blurRad="38100" dist="19050" dir="2700000" algn="tl" rotWithShape="0">
                    <a:schemeClr val="tx1">
                      <a:alpha val="40000"/>
                    </a:scheme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a:noFill/>
        </p:spPr>
        <p:txBody>
          <a:bodyPr/>
          <a:lstStyle>
            <a:lvl1pPr marL="0" indent="0" algn="ctr">
              <a:buNone/>
              <a:defRPr sz="2400" b="0" cap="none" spc="0">
                <a:ln w="0"/>
                <a:solidFill>
                  <a:schemeClr val="tx1"/>
                </a:solidFill>
                <a:effectLst>
                  <a:outerShdw blurRad="38100" dist="19050" dir="2700000" algn="tl" rotWithShape="0">
                    <a:schemeClr val="tx1">
                      <a:alpha val="40000"/>
                    </a:schemeClr>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747B1E0-F476-4322-AA53-0018286DBC2F}" type="datetime1">
              <a:rPr lang="en-US" smtClean="0"/>
              <a:t>8/28/2024</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3446011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399E97-DADD-4C08-B07A-21ABC2EC9C0C}" type="datetime1">
              <a:rPr lang="en-US" smtClean="0"/>
              <a:t>8/28/2024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130851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p>
            <a:fld id="{79426430-5DC0-47CA-BF30-F2CEF34F1CCC}" type="datetime1">
              <a:rPr lang="en-US" smtClean="0"/>
              <a:t>8/28/2024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2073429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762E9D0-9F88-4809-9326-E87DB6BC4685}" type="datetime1">
              <a:rPr lang="en-US" smtClean="0"/>
              <a:t>8/28/2024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3964519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a:t>Click to edit Master title style</a:t>
            </a:r>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DBD937-36D5-440B-91A0-6786F6EDBFCD}" type="datetime1">
              <a:rPr lang="en-US" smtClean="0"/>
              <a:t>8/28/2024</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1906851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1AD020A-2292-4331-AC54-713AADF8BC0C}" type="datetime1">
              <a:rPr lang="en-US" smtClean="0"/>
              <a:t>8/28/2024</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3821067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9A559-F34C-48D0-A2A2-37B0B078BBAB}" type="datetime1">
              <a:rPr lang="en-US" smtClean="0"/>
              <a:t>8/28/2024</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2344368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B5B2-44EC-4F73-968D-750C1952CA62}" type="datetime1">
              <a:rPr lang="en-US" smtClean="0"/>
              <a:t>8/28/2024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2406032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3D9984-D554-4F72-BAB6-CB2CCA8D58F4}" type="datetime1">
              <a:rPr lang="en-US" smtClean="0"/>
              <a:t>8/28/2024</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436561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8E9944-B6E8-44FA-B3BC-28C8F3B97A63}" type="datetime1">
              <a:rPr lang="en-US" smtClean="0"/>
              <a:t>8/28/2024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1430354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D6BA2A-22AB-40C3-A6FE-08AE8F5EAD50}" type="datetime1">
              <a:rPr lang="en-US" smtClean="0"/>
              <a:t>8/28/2024</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FD068D91-5085-43EA-8734-9AB23AC0958B}" type="slidenum">
              <a:rPr lang="en-US" smtClean="0"/>
              <a:t>‹#›</a:t>
            </a:fld>
            <a:endParaRPr lang="en-US"/>
          </a:p>
        </p:txBody>
      </p:sp>
    </p:spTree>
    <p:extLst>
      <p:ext uri="{BB962C8B-B14F-4D97-AF65-F5344CB8AC3E}">
        <p14:creationId xmlns:p14="http://schemas.microsoft.com/office/powerpoint/2010/main" val="3224689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a:solidFill>
            <a:schemeClr val="accent3">
              <a:lumMod val="20000"/>
              <a:lumOff val="80000"/>
              <a:alpha val="80000"/>
            </a:schemeClr>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a:solidFill>
            <a:schemeClr val="accent3">
              <a:lumMod val="20000"/>
              <a:lumOff val="80000"/>
              <a:alpha val="80000"/>
            </a:schemeClr>
          </a:solidFill>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solidFill>
              </a:defRPr>
            </a:lvl1pPr>
          </a:lstStyle>
          <a:p>
            <a:fld id="{ABCC73E2-E386-4A38-B838-238D9BA645F8}" type="datetime1">
              <a:rPr lang="en-US" smtClean="0"/>
              <a:pPr/>
              <a:t>8/28/2024</a:t>
            </a:fld>
            <a:endParaRPr lang="en-US" dirty="0"/>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solidFill>
              </a:defRPr>
            </a:lvl1pPr>
          </a:lstStyle>
          <a:p>
            <a:r>
              <a:rPr lang="en-US"/>
              <a:t>Add a footer</a:t>
            </a:r>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solidFill>
              </a:defRPr>
            </a:lvl1pPr>
          </a:lstStyle>
          <a:p>
            <a:fld id="{FD068D91-5085-43EA-8734-9AB23AC0958B}" type="slidenum">
              <a:rPr lang="en-US" smtClean="0"/>
              <a:pPr/>
              <a:t>‹#›</a:t>
            </a:fld>
            <a:endParaRPr lang="en-US"/>
          </a:p>
        </p:txBody>
      </p:sp>
    </p:spTree>
    <p:extLst>
      <p:ext uri="{BB962C8B-B14F-4D97-AF65-F5344CB8AC3E}">
        <p14:creationId xmlns:p14="http://schemas.microsoft.com/office/powerpoint/2010/main" val="25774566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spcBef>
          <a:spcPct val="0"/>
        </a:spcBef>
        <a:buNone/>
        <a:defRPr sz="4400" b="0" kern="1200" cap="none" spc="0">
          <a:ln w="0"/>
          <a:solidFill>
            <a:schemeClr val="tx2">
              <a:lumMod val="50000"/>
            </a:schemeClr>
          </a:solidFill>
          <a:effectLst>
            <a:outerShdw blurRad="38100" dist="19050" dir="2700000" algn="tl" rotWithShape="0">
              <a:schemeClr val="tx1">
                <a:alpha val="40000"/>
              </a:schemeClr>
            </a:outerShdw>
          </a:effectLst>
          <a:latin typeface="+mj-lt"/>
          <a:ea typeface="+mj-ea"/>
          <a:cs typeface="+mj-cs"/>
        </a:defRPr>
      </a:lvl1pPr>
    </p:titleStyle>
    <p:bodyStyle>
      <a:lvl1pPr marL="2286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Clr>
          <a:schemeClr val="tx2">
            <a:lumMod val="75000"/>
          </a:schemeClr>
        </a:buClr>
        <a:buFont typeface="Arial" panose="020B0604020202020204" pitchFamily="34" charset="0"/>
        <a:buChar char="•"/>
        <a:defRPr sz="1800" kern="1200">
          <a:solidFill>
            <a:schemeClr val="tx1"/>
          </a:solidFill>
          <a:latin typeface="+mn-lt"/>
          <a:ea typeface="+mn-ea"/>
          <a:cs typeface="+mn-cs"/>
        </a:defRPr>
      </a:lvl8pPr>
      <a:lvl9pPr marL="3657600" indent="0" algn="l" defTabSz="914400" rtl="0" eaLnBrk="1" latinLnBrk="0" hangingPunct="1">
        <a:lnSpc>
          <a:spcPct val="90000"/>
        </a:lnSpc>
        <a:spcBef>
          <a:spcPct val="30000"/>
        </a:spcBef>
        <a:buClr>
          <a:schemeClr val="tx2">
            <a:lumMod val="75000"/>
          </a:schemeClr>
        </a:buClr>
        <a:buFont typeface="Arial" panose="020B0604020202020204" pitchFamily="34" charset="0"/>
        <a:buNone/>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QUpuAvQQrC0"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sQgd6MccwZ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programmes/p02b5cq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wNQaJyyyf1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Oljj9jFAFMQ"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qP-7GNoDJ5c" TargetMode="External"/><Relationship Id="rId2" Type="http://schemas.openxmlformats.org/officeDocument/2006/relationships/hyperlink" Target="https://www.youtube.com/watch?v=-CuyLbC2TZo"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IUZEtVbJT5c"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cb2w2m1JmC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OCP9lKX-Tf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quxTnEEETbo"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aNYWl13IWh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kdhTodxH7Gw"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jv2WJMVPQi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0C58ttB2-Q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p:txBody>
          <a:bodyPr/>
          <a:lstStyle/>
          <a:p>
            <a:pPr marL="0" lvl="0" indent="0" algn="ctr">
              <a:buNone/>
            </a:pPr>
            <a:r>
              <a:rPr lang="en-US" sz="6000" dirty="0"/>
              <a:t>1812 Overture by Tchaikovsky</a:t>
            </a:r>
            <a:r>
              <a:rPr lang="en-US" dirty="0"/>
              <a:t> </a:t>
            </a:r>
            <a:r>
              <a:rPr lang="en-US" sz="1600" dirty="0">
                <a:hlinkClick r:id="rId2"/>
              </a:rPr>
              <a:t>https://www.youtube.com/watch?v=QUpuAvQQrC0</a:t>
            </a:r>
            <a:r>
              <a:rPr lang="en-US" sz="1600" dirty="0"/>
              <a:t>  (start at 10 mins in)</a:t>
            </a:r>
          </a:p>
          <a:p>
            <a:pPr marL="0" lvl="0" indent="0">
              <a:buNone/>
            </a:pPr>
            <a:endParaRPr lang="en-US" dirty="0"/>
          </a:p>
          <a:p>
            <a:r>
              <a:rPr lang="en-US" dirty="0"/>
              <a:t>From the Romantic period of music history</a:t>
            </a:r>
          </a:p>
          <a:p>
            <a:r>
              <a:rPr lang="en-US" dirty="0"/>
              <a:t>Written in 1880 in Russia</a:t>
            </a:r>
          </a:p>
          <a:p>
            <a:r>
              <a:rPr lang="en-US" dirty="0"/>
              <a:t>Commemorated the Russians defeating the French in a battle</a:t>
            </a:r>
          </a:p>
          <a:p>
            <a:r>
              <a:rPr lang="en-US" dirty="0"/>
              <a:t>In this recording the cannon shots are played by real cannon and there are real church bells too!</a:t>
            </a:r>
          </a:p>
        </p:txBody>
      </p:sp>
    </p:spTree>
    <p:extLst>
      <p:ext uri="{BB962C8B-B14F-4D97-AF65-F5344CB8AC3E}">
        <p14:creationId xmlns:p14="http://schemas.microsoft.com/office/powerpoint/2010/main" val="499496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p:txBody>
          <a:bodyPr>
            <a:normAutofit/>
          </a:bodyPr>
          <a:lstStyle/>
          <a:p>
            <a:pPr marL="0" lvl="0" indent="0" algn="ctr">
              <a:buNone/>
            </a:pPr>
            <a:r>
              <a:rPr lang="en-US" sz="5400" dirty="0"/>
              <a:t>Say My Name by Destiny’s Child</a:t>
            </a:r>
          </a:p>
          <a:p>
            <a:pPr marL="0" lvl="0" indent="0" algn="ctr">
              <a:buNone/>
            </a:pPr>
            <a:r>
              <a:rPr lang="en-US" sz="1600" dirty="0">
                <a:hlinkClick r:id="rId2"/>
              </a:rPr>
              <a:t>https://www.youtube.com/watch?v=sQgd6MccwZc</a:t>
            </a:r>
            <a:r>
              <a:rPr lang="en-US" sz="1600" dirty="0"/>
              <a:t> </a:t>
            </a:r>
          </a:p>
          <a:p>
            <a:r>
              <a:rPr lang="en-US" dirty="0"/>
              <a:t>This is the band that launched Beyoncé’s music career</a:t>
            </a:r>
          </a:p>
          <a:p>
            <a:r>
              <a:rPr lang="en-US" dirty="0"/>
              <a:t>Written in 2012 in America</a:t>
            </a:r>
          </a:p>
          <a:p>
            <a:r>
              <a:rPr lang="en-US" dirty="0"/>
              <a:t>The genre of music is called RnB which stands for rhythm and blues</a:t>
            </a:r>
          </a:p>
          <a:p>
            <a:r>
              <a:rPr lang="en-US" dirty="0"/>
              <a:t>RnB was music mostly made by black people in America and began in the 1940s</a:t>
            </a:r>
          </a:p>
        </p:txBody>
      </p:sp>
    </p:spTree>
    <p:extLst>
      <p:ext uri="{BB962C8B-B14F-4D97-AF65-F5344CB8AC3E}">
        <p14:creationId xmlns:p14="http://schemas.microsoft.com/office/powerpoint/2010/main" val="2785573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p:txBody>
          <a:bodyPr>
            <a:normAutofit/>
          </a:bodyPr>
          <a:lstStyle/>
          <a:p>
            <a:pPr marL="0" lvl="0" indent="0" algn="ctr">
              <a:buNone/>
            </a:pPr>
            <a:r>
              <a:rPr lang="en-US" sz="5400" dirty="0"/>
              <a:t>Connect it by Anna Meredith</a:t>
            </a:r>
          </a:p>
          <a:p>
            <a:pPr marL="0" lvl="0" indent="0" algn="ctr">
              <a:buNone/>
            </a:pPr>
            <a:r>
              <a:rPr lang="en-US" sz="1500" dirty="0">
                <a:hlinkClick r:id="rId2"/>
              </a:rPr>
              <a:t>https://www.bbc.co.uk/programmes/p02b5cqg</a:t>
            </a:r>
            <a:r>
              <a:rPr lang="en-US" sz="1500" dirty="0"/>
              <a:t> (need to watch the video)</a:t>
            </a:r>
          </a:p>
          <a:p>
            <a:pPr marL="0" lvl="0" indent="0" algn="ctr">
              <a:buNone/>
            </a:pPr>
            <a:endParaRPr lang="en-US" sz="1500" dirty="0"/>
          </a:p>
          <a:p>
            <a:r>
              <a:rPr lang="en-US" dirty="0"/>
              <a:t>This was written in 2015 so is known as modern music</a:t>
            </a:r>
          </a:p>
          <a:p>
            <a:r>
              <a:rPr lang="en-US" dirty="0"/>
              <a:t>The piece doesn’t use any instruments, just bodies!</a:t>
            </a:r>
          </a:p>
          <a:p>
            <a:r>
              <a:rPr lang="en-US" dirty="0"/>
              <a:t>It uses a device called cannon, which means that a movement is made by a group of people, then ‘passed along’ to another group who repeat it</a:t>
            </a:r>
          </a:p>
        </p:txBody>
      </p:sp>
    </p:spTree>
    <p:extLst>
      <p:ext uri="{BB962C8B-B14F-4D97-AF65-F5344CB8AC3E}">
        <p14:creationId xmlns:p14="http://schemas.microsoft.com/office/powerpoint/2010/main" val="52185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p:txBody>
          <a:bodyPr>
            <a:normAutofit/>
          </a:bodyPr>
          <a:lstStyle/>
          <a:p>
            <a:pPr marL="0" lvl="0" indent="0" algn="ctr">
              <a:buNone/>
            </a:pPr>
            <a:r>
              <a:rPr lang="en-US" sz="5400" dirty="0"/>
              <a:t>Sprinting Gazelle by Reem </a:t>
            </a:r>
            <a:r>
              <a:rPr lang="en-US" sz="5400" dirty="0" err="1"/>
              <a:t>Kelani</a:t>
            </a:r>
            <a:endParaRPr lang="en-US" sz="5400" dirty="0"/>
          </a:p>
          <a:p>
            <a:pPr marL="0" lvl="0" indent="0" algn="ctr">
              <a:buNone/>
            </a:pPr>
            <a:r>
              <a:rPr lang="en-US" sz="1500" dirty="0">
                <a:hlinkClick r:id="rId2"/>
              </a:rPr>
              <a:t>https://www.youtube.com/watch?v=wNQaJyyyf14</a:t>
            </a:r>
            <a:r>
              <a:rPr lang="en-US" sz="1500" dirty="0"/>
              <a:t> </a:t>
            </a:r>
          </a:p>
          <a:p>
            <a:pPr marL="0" lvl="0" indent="0" algn="ctr">
              <a:buNone/>
            </a:pPr>
            <a:endParaRPr lang="en-US" sz="1500" dirty="0"/>
          </a:p>
          <a:p>
            <a:r>
              <a:rPr lang="en-US" dirty="0"/>
              <a:t>This is traditional folk music from the Middle East</a:t>
            </a:r>
          </a:p>
          <a:p>
            <a:r>
              <a:rPr lang="en-US" dirty="0"/>
              <a:t>They are singing in a language called Arabic</a:t>
            </a:r>
          </a:p>
          <a:p>
            <a:r>
              <a:rPr lang="en-US" dirty="0"/>
              <a:t>The composer was actually born in Manchester!</a:t>
            </a:r>
          </a:p>
          <a:p>
            <a:r>
              <a:rPr lang="en-US" dirty="0"/>
              <a:t>The main instrument you can hear is like a clarinet and is called a </a:t>
            </a:r>
            <a:r>
              <a:rPr lang="en-US" dirty="0" err="1"/>
              <a:t>yarghul</a:t>
            </a:r>
            <a:endParaRPr lang="en-US" dirty="0"/>
          </a:p>
          <a:p>
            <a:endParaRPr lang="en-US" dirty="0"/>
          </a:p>
        </p:txBody>
      </p:sp>
    </p:spTree>
    <p:extLst>
      <p:ext uri="{BB962C8B-B14F-4D97-AF65-F5344CB8AC3E}">
        <p14:creationId xmlns:p14="http://schemas.microsoft.com/office/powerpoint/2010/main" val="2857647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p:txBody>
          <a:bodyPr>
            <a:normAutofit/>
          </a:bodyPr>
          <a:lstStyle/>
          <a:p>
            <a:pPr marL="0" lvl="0" indent="0" algn="ctr">
              <a:buNone/>
            </a:pPr>
            <a:r>
              <a:rPr lang="en-US" sz="5400" dirty="0"/>
              <a:t>O </a:t>
            </a:r>
            <a:r>
              <a:rPr lang="en-US" sz="5400" dirty="0" err="1"/>
              <a:t>Euchari</a:t>
            </a:r>
            <a:r>
              <a:rPr lang="en-US" sz="5400" dirty="0"/>
              <a:t> by Hildegard of </a:t>
            </a:r>
            <a:r>
              <a:rPr lang="en-US" sz="5400" dirty="0" err="1"/>
              <a:t>Bingen</a:t>
            </a:r>
            <a:endParaRPr lang="en-US" sz="5400" dirty="0"/>
          </a:p>
          <a:p>
            <a:pPr marL="0" lvl="0" indent="0" algn="ctr">
              <a:buNone/>
            </a:pPr>
            <a:r>
              <a:rPr lang="en-US" sz="1500" dirty="0">
                <a:hlinkClick r:id="rId2"/>
              </a:rPr>
              <a:t>https://www.youtube.com/watch?v=Oljj9jFAFMQ</a:t>
            </a:r>
            <a:r>
              <a:rPr lang="en-US" sz="1500" dirty="0"/>
              <a:t> </a:t>
            </a:r>
          </a:p>
          <a:p>
            <a:pPr marL="0" lvl="0" indent="0" algn="ctr">
              <a:buNone/>
            </a:pPr>
            <a:endParaRPr lang="en-US" sz="1500" dirty="0"/>
          </a:p>
          <a:p>
            <a:r>
              <a:rPr lang="en-US" dirty="0"/>
              <a:t>Hildegard was a German saint who lived from 1098 to 1179 so this music was composed over a thousand years ago!</a:t>
            </a:r>
          </a:p>
          <a:p>
            <a:r>
              <a:rPr lang="en-US" dirty="0"/>
              <a:t>It is very simple and uses just a voice rather than instruments</a:t>
            </a:r>
          </a:p>
          <a:p>
            <a:r>
              <a:rPr lang="en-US" dirty="0"/>
              <a:t>The woman (who is not Hildegard!) is singing in Latin</a:t>
            </a:r>
          </a:p>
          <a:p>
            <a:r>
              <a:rPr lang="en-US" dirty="0"/>
              <a:t>Hildegard wrote plays as well as music, and was also interested in natural history</a:t>
            </a:r>
          </a:p>
        </p:txBody>
      </p:sp>
    </p:spTree>
    <p:extLst>
      <p:ext uri="{BB962C8B-B14F-4D97-AF65-F5344CB8AC3E}">
        <p14:creationId xmlns:p14="http://schemas.microsoft.com/office/powerpoint/2010/main" val="2894025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fontScale="92500" lnSpcReduction="10000"/>
          </a:bodyPr>
          <a:lstStyle/>
          <a:p>
            <a:pPr marL="0" lvl="0" indent="0" algn="ctr">
              <a:buNone/>
            </a:pPr>
            <a:r>
              <a:rPr lang="en-US" sz="5400" dirty="0"/>
              <a:t>English sea shanties</a:t>
            </a:r>
          </a:p>
          <a:p>
            <a:pPr marL="0" lvl="0" indent="0" algn="ctr">
              <a:buNone/>
            </a:pPr>
            <a:r>
              <a:rPr lang="en-US" sz="1700" dirty="0">
                <a:hlinkClick r:id="rId2"/>
              </a:rPr>
              <a:t>https://www.youtube.com/watch?v=-CuyLbC2TZo</a:t>
            </a:r>
            <a:r>
              <a:rPr lang="en-US" sz="1700" dirty="0"/>
              <a:t> </a:t>
            </a:r>
          </a:p>
          <a:p>
            <a:pPr marL="0" lvl="0" indent="0" algn="ctr">
              <a:buNone/>
            </a:pPr>
            <a:endParaRPr lang="en-US" sz="1500" dirty="0"/>
          </a:p>
          <a:p>
            <a:r>
              <a:rPr lang="en-US" dirty="0"/>
              <a:t>Sea shanties were sung to accompany boring, hard work whilst on sailing ships</a:t>
            </a:r>
          </a:p>
          <a:p>
            <a:r>
              <a:rPr lang="en-US" dirty="0"/>
              <a:t>They often had repeated sections so they were easy to learn, and call and response sections, where one person sings something and the others answer them</a:t>
            </a:r>
          </a:p>
          <a:p>
            <a:r>
              <a:rPr lang="en-US" dirty="0"/>
              <a:t>They didn’t include instruments as seamen couldn’t play instruments whilst working on the ships</a:t>
            </a:r>
          </a:p>
          <a:p>
            <a:r>
              <a:rPr lang="en-US" dirty="0"/>
              <a:t>A modern version is </a:t>
            </a:r>
            <a:r>
              <a:rPr lang="en-US" dirty="0">
                <a:hlinkClick r:id="rId3"/>
              </a:rPr>
              <a:t>https://www.youtube.com/watch?v=qP-7GNoDJ5c</a:t>
            </a:r>
            <a:r>
              <a:rPr lang="en-US" dirty="0"/>
              <a:t> </a:t>
            </a:r>
          </a:p>
        </p:txBody>
      </p:sp>
    </p:spTree>
    <p:extLst>
      <p:ext uri="{BB962C8B-B14F-4D97-AF65-F5344CB8AC3E}">
        <p14:creationId xmlns:p14="http://schemas.microsoft.com/office/powerpoint/2010/main" val="3299755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4300" dirty="0"/>
              <a:t>Hallelujah chorus from Messiah by Handel</a:t>
            </a:r>
          </a:p>
          <a:p>
            <a:pPr marL="0" lvl="0" indent="0" algn="ctr">
              <a:buNone/>
            </a:pPr>
            <a:r>
              <a:rPr lang="en-US" sz="1500" dirty="0">
                <a:hlinkClick r:id="rId2"/>
              </a:rPr>
              <a:t>https://www.youtube.com/watch?v=IUZEtVbJT5c</a:t>
            </a:r>
            <a:r>
              <a:rPr lang="en-US" sz="1500" dirty="0"/>
              <a:t> (watch video)</a:t>
            </a:r>
          </a:p>
          <a:p>
            <a:r>
              <a:rPr lang="en-US" dirty="0"/>
              <a:t>This style of music is known as Baroque and comes from the period 1600-1750</a:t>
            </a:r>
          </a:p>
          <a:p>
            <a:r>
              <a:rPr lang="en-US" dirty="0"/>
              <a:t>This piece was written in 1741 and is one of the most widely performed choral works in the world</a:t>
            </a:r>
          </a:p>
          <a:p>
            <a:r>
              <a:rPr lang="en-US" dirty="0"/>
              <a:t>George </a:t>
            </a:r>
            <a:r>
              <a:rPr lang="en-US" dirty="0" err="1"/>
              <a:t>Frideric</a:t>
            </a:r>
            <a:r>
              <a:rPr lang="en-US" dirty="0"/>
              <a:t> Handel was born in Germany but spent most of his life living in England</a:t>
            </a:r>
          </a:p>
          <a:p>
            <a:r>
              <a:rPr lang="en-US" dirty="0"/>
              <a:t>Messiah is a Hebrew word meaning anointed one, which was a title given to Jesus Christ</a:t>
            </a:r>
          </a:p>
        </p:txBody>
      </p:sp>
    </p:spTree>
    <p:extLst>
      <p:ext uri="{BB962C8B-B14F-4D97-AF65-F5344CB8AC3E}">
        <p14:creationId xmlns:p14="http://schemas.microsoft.com/office/powerpoint/2010/main" val="2193336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4300" dirty="0"/>
              <a:t>Take the A Train by Duke Ellington</a:t>
            </a:r>
          </a:p>
          <a:p>
            <a:pPr marL="0" lvl="0" indent="0" algn="ctr">
              <a:buNone/>
            </a:pPr>
            <a:r>
              <a:rPr lang="en-US" sz="1700" dirty="0">
                <a:hlinkClick r:id="rId2"/>
              </a:rPr>
              <a:t>https://www.youtube.com/watch?v=cb2w2m1JmCY</a:t>
            </a:r>
            <a:r>
              <a:rPr lang="en-US" sz="1700" dirty="0"/>
              <a:t> </a:t>
            </a:r>
          </a:p>
          <a:p>
            <a:pPr marL="0" lvl="0" indent="0" algn="ctr">
              <a:buNone/>
            </a:pPr>
            <a:r>
              <a:rPr lang="en-US" sz="1500" dirty="0"/>
              <a:t> </a:t>
            </a:r>
          </a:p>
          <a:p>
            <a:r>
              <a:rPr lang="en-US" dirty="0"/>
              <a:t>This is jazz music and is played by instruments like saxophones, trombones and pianos</a:t>
            </a:r>
          </a:p>
          <a:p>
            <a:r>
              <a:rPr lang="en-US" dirty="0"/>
              <a:t>Duke Ellington’s real name was Edward and he was born in America.  He was in charge of a group of musicians known as a jazz orchestra </a:t>
            </a:r>
          </a:p>
          <a:p>
            <a:r>
              <a:rPr lang="en-US" dirty="0"/>
              <a:t>Jazz music originated amongst African-American people in New Orleans in America in the 1920’s</a:t>
            </a:r>
          </a:p>
          <a:p>
            <a:endParaRPr lang="en-US" dirty="0"/>
          </a:p>
        </p:txBody>
      </p:sp>
    </p:spTree>
    <p:extLst>
      <p:ext uri="{BB962C8B-B14F-4D97-AF65-F5344CB8AC3E}">
        <p14:creationId xmlns:p14="http://schemas.microsoft.com/office/powerpoint/2010/main" val="1397154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4300" dirty="0"/>
              <a:t>Mazurkas by Chopin</a:t>
            </a:r>
          </a:p>
          <a:p>
            <a:pPr marL="0" lvl="0" indent="0" algn="ctr">
              <a:buNone/>
            </a:pPr>
            <a:r>
              <a:rPr lang="en-US" sz="1700" dirty="0">
                <a:hlinkClick r:id="rId2"/>
              </a:rPr>
              <a:t>https://www.youtube.com/watch?v=OCP9lKX-Tf8</a:t>
            </a:r>
            <a:r>
              <a:rPr lang="en-US" sz="1700" dirty="0"/>
              <a:t> </a:t>
            </a:r>
          </a:p>
          <a:p>
            <a:pPr marL="0" lvl="0" indent="0" algn="ctr">
              <a:buNone/>
            </a:pPr>
            <a:r>
              <a:rPr lang="en-US" sz="1500" dirty="0"/>
              <a:t> </a:t>
            </a:r>
          </a:p>
          <a:p>
            <a:r>
              <a:rPr lang="en-US" dirty="0"/>
              <a:t>This music is traditional folk music from Poland, a country in Eastern Europe</a:t>
            </a:r>
          </a:p>
          <a:p>
            <a:r>
              <a:rPr lang="en-US" dirty="0"/>
              <a:t>Frédéric Chopin wrote mainly for solo piano during the Romantic period of music – this piece was composed in 1837</a:t>
            </a:r>
          </a:p>
          <a:p>
            <a:r>
              <a:rPr lang="en-US" dirty="0"/>
              <a:t>Chopin played music from a very young age; in fact he was giving public performances when he was only 7 years old!</a:t>
            </a:r>
          </a:p>
          <a:p>
            <a:endParaRPr lang="en-US" dirty="0"/>
          </a:p>
        </p:txBody>
      </p:sp>
    </p:spTree>
    <p:extLst>
      <p:ext uri="{BB962C8B-B14F-4D97-AF65-F5344CB8AC3E}">
        <p14:creationId xmlns:p14="http://schemas.microsoft.com/office/powerpoint/2010/main" val="124738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4300" dirty="0"/>
              <a:t>Rondo </a:t>
            </a:r>
            <a:r>
              <a:rPr lang="en-US" sz="4300" dirty="0" err="1"/>
              <a:t>alla</a:t>
            </a:r>
            <a:r>
              <a:rPr lang="en-US" sz="4300" dirty="0"/>
              <a:t> </a:t>
            </a:r>
            <a:r>
              <a:rPr lang="en-US" sz="4300" dirty="0" err="1"/>
              <a:t>Turca</a:t>
            </a:r>
            <a:r>
              <a:rPr lang="en-US" sz="4300" dirty="0"/>
              <a:t> by Mozart</a:t>
            </a:r>
          </a:p>
          <a:p>
            <a:pPr marL="0" lvl="0" indent="0" algn="ctr">
              <a:buNone/>
            </a:pPr>
            <a:r>
              <a:rPr lang="en-US" sz="1500" dirty="0">
                <a:hlinkClick r:id="rId2"/>
              </a:rPr>
              <a:t>https://www.youtube.com/watch?v=quxTnEEETbo</a:t>
            </a:r>
            <a:r>
              <a:rPr lang="en-US" sz="1500" dirty="0"/>
              <a:t>  </a:t>
            </a:r>
          </a:p>
          <a:p>
            <a:pPr marL="0" lvl="0" indent="0" algn="ctr">
              <a:buNone/>
            </a:pPr>
            <a:endParaRPr lang="en-US" sz="1500" dirty="0"/>
          </a:p>
          <a:p>
            <a:r>
              <a:rPr lang="en-US" dirty="0"/>
              <a:t>This is known as classical music and was composed in 1783</a:t>
            </a:r>
          </a:p>
          <a:p>
            <a:r>
              <a:rPr lang="en-US" dirty="0"/>
              <a:t>Wolfgang Amadeus Mozart was born in Austria and was composing music by the time he was 5. </a:t>
            </a:r>
          </a:p>
          <a:p>
            <a:r>
              <a:rPr lang="en-US" dirty="0"/>
              <a:t>He had performed to royalty all over Europe by the time he was 17 and even though he was only 35 when he died he had written around 600 pieces of music</a:t>
            </a:r>
          </a:p>
          <a:p>
            <a:endParaRPr lang="en-US" dirty="0"/>
          </a:p>
        </p:txBody>
      </p:sp>
    </p:spTree>
    <p:extLst>
      <p:ext uri="{BB962C8B-B14F-4D97-AF65-F5344CB8AC3E}">
        <p14:creationId xmlns:p14="http://schemas.microsoft.com/office/powerpoint/2010/main" val="5634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fontScale="92500"/>
          </a:bodyPr>
          <a:lstStyle/>
          <a:p>
            <a:pPr marL="0" lvl="0" indent="0" algn="ctr">
              <a:buNone/>
            </a:pPr>
            <a:r>
              <a:rPr lang="en-US" sz="4300" dirty="0"/>
              <a:t>Hound Dog by Elvis Presley</a:t>
            </a:r>
          </a:p>
          <a:p>
            <a:pPr marL="0" lvl="0" indent="0" algn="ctr">
              <a:buNone/>
            </a:pPr>
            <a:r>
              <a:rPr lang="en-US" sz="1500" dirty="0">
                <a:hlinkClick r:id="rId2"/>
              </a:rPr>
              <a:t>https://www.youtube.com/watch?v=aNYWl13IWhY</a:t>
            </a:r>
            <a:r>
              <a:rPr lang="en-US" sz="1500" dirty="0"/>
              <a:t> (watch video)</a:t>
            </a:r>
          </a:p>
          <a:p>
            <a:pPr marL="0" lvl="0" indent="0" algn="ctr">
              <a:buNone/>
            </a:pPr>
            <a:endParaRPr lang="en-US" sz="1500" dirty="0"/>
          </a:p>
          <a:p>
            <a:r>
              <a:rPr lang="en-US" dirty="0"/>
              <a:t>Elvis Presley was a huge star in the 1950s and 60s and people, mainly girls, would scream very loudly when he performed!</a:t>
            </a:r>
          </a:p>
          <a:p>
            <a:r>
              <a:rPr lang="en-US" dirty="0"/>
              <a:t>His dancing was considered to be a bit rude because he shook his hips so much and some tv shows only filmed him from the waist up</a:t>
            </a:r>
          </a:p>
          <a:p>
            <a:r>
              <a:rPr lang="en-US" dirty="0"/>
              <a:t>Elvis didn’t write the song but it became very popular when he sang it</a:t>
            </a:r>
          </a:p>
          <a:p>
            <a:r>
              <a:rPr lang="en-US" dirty="0"/>
              <a:t>This is known as rock and roll music and it always includes a guitar</a:t>
            </a:r>
          </a:p>
          <a:p>
            <a:r>
              <a:rPr lang="en-US" dirty="0"/>
              <a:t>Miss Baliol-Key’s cat is named after him!</a:t>
            </a:r>
          </a:p>
        </p:txBody>
      </p:sp>
    </p:spTree>
    <p:extLst>
      <p:ext uri="{BB962C8B-B14F-4D97-AF65-F5344CB8AC3E}">
        <p14:creationId xmlns:p14="http://schemas.microsoft.com/office/powerpoint/2010/main" val="3319466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4300" dirty="0" err="1"/>
              <a:t>Libertango</a:t>
            </a:r>
            <a:r>
              <a:rPr lang="en-US" sz="4300" dirty="0"/>
              <a:t> by </a:t>
            </a:r>
            <a:r>
              <a:rPr lang="en-US" sz="4300" dirty="0" err="1"/>
              <a:t>Piazzolla</a:t>
            </a:r>
            <a:endParaRPr lang="en-US" sz="4300" dirty="0"/>
          </a:p>
          <a:p>
            <a:pPr marL="0" lvl="0" indent="0" algn="ctr">
              <a:buNone/>
            </a:pPr>
            <a:r>
              <a:rPr lang="en-US" sz="1500" dirty="0">
                <a:hlinkClick r:id="rId2"/>
              </a:rPr>
              <a:t>https://www.youtube.com/watch?v=kdhTodxH7Gw</a:t>
            </a:r>
            <a:r>
              <a:rPr lang="en-US" sz="1500" dirty="0"/>
              <a:t> (watch video)</a:t>
            </a:r>
          </a:p>
          <a:p>
            <a:r>
              <a:rPr lang="en-US" dirty="0"/>
              <a:t>The tango is a form of dance from Argentina in South America – you might have seen it on Strictly Come Dancing</a:t>
            </a:r>
          </a:p>
          <a:p>
            <a:r>
              <a:rPr lang="en-US" dirty="0"/>
              <a:t>It is quite a dramatic dance and is performed all over South America with each area having its own version</a:t>
            </a:r>
          </a:p>
          <a:p>
            <a:r>
              <a:rPr lang="en-US" dirty="0" err="1"/>
              <a:t>Piazzolla</a:t>
            </a:r>
            <a:r>
              <a:rPr lang="en-US" dirty="0"/>
              <a:t> was born in 1921 and he took traditional tango music and made it more modern by adding jazz elements</a:t>
            </a:r>
          </a:p>
          <a:p>
            <a:r>
              <a:rPr lang="en-US" dirty="0"/>
              <a:t>Can you hear the violin?  This instrument always features in tango music</a:t>
            </a:r>
          </a:p>
        </p:txBody>
      </p:sp>
    </p:spTree>
    <p:extLst>
      <p:ext uri="{BB962C8B-B14F-4D97-AF65-F5344CB8AC3E}">
        <p14:creationId xmlns:p14="http://schemas.microsoft.com/office/powerpoint/2010/main" val="4026228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fontScale="92500" lnSpcReduction="10000"/>
          </a:bodyPr>
          <a:lstStyle/>
          <a:p>
            <a:pPr marL="0" lvl="0" indent="0" algn="ctr">
              <a:buNone/>
            </a:pPr>
            <a:r>
              <a:rPr lang="en-US" sz="4300" dirty="0"/>
              <a:t>Symphony No. 5 by Beethoven</a:t>
            </a:r>
          </a:p>
          <a:p>
            <a:pPr marL="0" lvl="0" indent="0" algn="ctr">
              <a:buNone/>
            </a:pPr>
            <a:r>
              <a:rPr lang="en-US" sz="1500" dirty="0">
                <a:hlinkClick r:id="rId2"/>
              </a:rPr>
              <a:t>https://www.youtube.com/watch?v=jv2WJMVPQi8</a:t>
            </a:r>
            <a:endParaRPr lang="en-US" sz="1500" dirty="0"/>
          </a:p>
          <a:p>
            <a:r>
              <a:rPr lang="en-US" dirty="0"/>
              <a:t>Ludwig van Beethoven wrote this between 1804 and 1808 and it is one of the best known classical pieces of music in the world</a:t>
            </a:r>
          </a:p>
          <a:p>
            <a:r>
              <a:rPr lang="en-US" dirty="0"/>
              <a:t>It was first performed in 1808 and the whole piece lasts around 4 hours!</a:t>
            </a:r>
          </a:p>
          <a:p>
            <a:r>
              <a:rPr lang="en-US" dirty="0"/>
              <a:t>Beethoven’s first composition was performed in 1800 when he was 30 years old – by 1814 he was completely deaf</a:t>
            </a:r>
          </a:p>
          <a:p>
            <a:r>
              <a:rPr lang="en-US" dirty="0"/>
              <a:t>After 1814 he no longer performed but still wrote music including some of his most well known pieces</a:t>
            </a:r>
          </a:p>
          <a:p>
            <a:r>
              <a:rPr lang="en-US" dirty="0"/>
              <a:t>The music is very intense at time – what does it make you think of?</a:t>
            </a:r>
          </a:p>
        </p:txBody>
      </p:sp>
    </p:spTree>
    <p:extLst>
      <p:ext uri="{BB962C8B-B14F-4D97-AF65-F5344CB8AC3E}">
        <p14:creationId xmlns:p14="http://schemas.microsoft.com/office/powerpoint/2010/main" val="3220707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This week we are listening to………..</a:t>
            </a:r>
          </a:p>
        </p:txBody>
      </p:sp>
      <p:sp>
        <p:nvSpPr>
          <p:cNvPr id="14" name="Content Placeholder 13"/>
          <p:cNvSpPr>
            <a:spLocks noGrp="1"/>
          </p:cNvSpPr>
          <p:nvPr>
            <p:ph idx="1"/>
          </p:nvPr>
        </p:nvSpPr>
        <p:spPr>
          <a:xfrm>
            <a:off x="838200" y="1825625"/>
            <a:ext cx="10515600" cy="4667250"/>
          </a:xfrm>
        </p:spPr>
        <p:txBody>
          <a:bodyPr>
            <a:normAutofit/>
          </a:bodyPr>
          <a:lstStyle/>
          <a:p>
            <a:pPr marL="0" lvl="0" indent="0" algn="ctr">
              <a:buNone/>
            </a:pPr>
            <a:r>
              <a:rPr lang="en-US" sz="3600" dirty="0"/>
              <a:t>With a Little Help from My Friends by The Beatles</a:t>
            </a:r>
          </a:p>
          <a:p>
            <a:pPr marL="0" lvl="0" indent="0" algn="ctr">
              <a:buNone/>
            </a:pPr>
            <a:r>
              <a:rPr lang="en-US" sz="1500" dirty="0">
                <a:hlinkClick r:id="rId2"/>
              </a:rPr>
              <a:t>https://www.youtube.com/watch?v=0C58ttB2-Qg</a:t>
            </a:r>
            <a:endParaRPr lang="en-US" sz="1500" dirty="0"/>
          </a:p>
          <a:p>
            <a:r>
              <a:rPr lang="en-US" dirty="0"/>
              <a:t>The Beatles are one of the best known pop groups in the world and are from Liverpool in England</a:t>
            </a:r>
          </a:p>
          <a:p>
            <a:r>
              <a:rPr lang="en-US" dirty="0"/>
              <a:t>They formed in 1960 and had 4 members – John Lennon, Paul McCartney, George Harrison and Ringo Starr</a:t>
            </a:r>
          </a:p>
          <a:p>
            <a:r>
              <a:rPr lang="en-US" dirty="0"/>
              <a:t>Their music always included guitars played by John and George, keyboards played by Paul and drums played by Ringo</a:t>
            </a:r>
          </a:p>
          <a:p>
            <a:r>
              <a:rPr lang="en-US" dirty="0"/>
              <a:t>This song is very simple to sing as it was written for Ringo who wasn’t the best of singers!</a:t>
            </a:r>
          </a:p>
        </p:txBody>
      </p:sp>
    </p:spTree>
    <p:extLst>
      <p:ext uri="{BB962C8B-B14F-4D97-AF65-F5344CB8AC3E}">
        <p14:creationId xmlns:p14="http://schemas.microsoft.com/office/powerpoint/2010/main" val="2653292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t music design templat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accent1"/>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Sheet music design slides.potx" id="{09D230C4-ED1F-4782-ABA0-B528A81E30C6}" vid="{782C1FB5-44AD-41D7-B4F1-9A54F55FAEF7}"/>
    </a:ext>
  </a:extLst>
</a:theme>
</file>

<file path=ppt/theme/theme2.xml><?xml version="1.0" encoding="utf-8"?>
<a:theme xmlns:a="http://schemas.openxmlformats.org/drawingml/2006/main" name="Office Them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Sheet music design slides</Template>
  <TotalTime>93</TotalTime>
  <Words>1118</Words>
  <Application>Microsoft Office PowerPoint</Application>
  <PresentationFormat>Widescreen</PresentationFormat>
  <Paragraphs>104</Paragraphs>
  <Slides>14</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14</vt:i4>
      </vt:variant>
    </vt:vector>
  </HeadingPairs>
  <TitlesOfParts>
    <vt:vector size="16" baseType="lpstr">
      <vt:lpstr>Arial</vt:lpstr>
      <vt:lpstr>Sheet music design template</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lpstr>This week we are listening 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 we are listening to………..</dc:title>
  <dc:creator>Eleanor Baliol-Key</dc:creator>
  <cp:lastModifiedBy>S Poole</cp:lastModifiedBy>
  <cp:revision>14</cp:revision>
  <dcterms:created xsi:type="dcterms:W3CDTF">2021-08-31T10:18:40Z</dcterms:created>
  <dcterms:modified xsi:type="dcterms:W3CDTF">2024-08-28T07:00:39Z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74067200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