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75" r:id="rId3"/>
    <p:sldId id="282" r:id="rId4"/>
    <p:sldId id="283" r:id="rId5"/>
    <p:sldId id="276" r:id="rId6"/>
    <p:sldId id="285" r:id="rId7"/>
    <p:sldId id="286" r:id="rId8"/>
  </p:sldIdLst>
  <p:sldSz cx="9144000" cy="6858000" type="screen4x3"/>
  <p:notesSz cx="6858000" cy="9144000"/>
  <p:embeddedFontLst>
    <p:embeddedFont>
      <p:font typeface="NSPCC" panose="020B0604020202020204" charset="0"/>
      <p:bold r:id="rId11"/>
    </p:embeddedFon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A8CB"/>
    <a:srgbClr val="18A0DB"/>
    <a:srgbClr val="4DB1E3"/>
    <a:srgbClr val="12A53E"/>
    <a:srgbClr val="B1DDDE"/>
    <a:srgbClr val="ACDDFC"/>
    <a:srgbClr val="BC0105"/>
    <a:srgbClr val="DE1E5A"/>
    <a:srgbClr val="80C1E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childline.org.uk/kids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755650" y="2117525"/>
            <a:ext cx="3722346" cy="3955615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08000" tIns="108000" rIns="108000" bIns="108000" rtlCol="0" anchor="ctr" anchorCtr="0">
            <a:noAutofit/>
          </a:bodyPr>
          <a:lstStyle/>
          <a:p>
            <a:r>
              <a:rPr lang="en-GB" dirty="0"/>
              <a:t>The </a:t>
            </a:r>
            <a:r>
              <a:rPr lang="en-GB" u="sng" dirty="0"/>
              <a:t>NSPCC is the National Society for the Prevention of Cruelty to Children</a:t>
            </a:r>
            <a:r>
              <a:rPr lang="en-GB" dirty="0"/>
              <a:t>. It is the UK's leading children's charity and has been looking out for children for over 130 years.</a:t>
            </a:r>
          </a:p>
          <a:p>
            <a:endParaRPr lang="en-GB" dirty="0"/>
          </a:p>
          <a:p>
            <a:r>
              <a:rPr lang="en-GB" dirty="0"/>
              <a:t>The NSPCC supports children in lots of different ways: by visiting schools, supporting families, talking to politicians and campaigning for change to make children’s lives better.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5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About the NSPCC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34" r="2389"/>
          <a:stretch/>
        </p:blipFill>
        <p:spPr>
          <a:xfrm>
            <a:off x="4378046" y="2097492"/>
            <a:ext cx="4010304" cy="399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60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5345756" y="2112433"/>
            <a:ext cx="3038683" cy="3960707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08000" tIns="108000" rIns="108000" bIns="108000" rtlCol="0" anchor="ctr" anchorCtr="0">
            <a:noAutofit/>
          </a:bodyPr>
          <a:lstStyle/>
          <a:p>
            <a:r>
              <a:rPr lang="en-GB" u="sng" dirty="0"/>
              <a:t>Childline is a service just for children and young people where they can talk to someone if they're scared or worried about anything.</a:t>
            </a:r>
          </a:p>
          <a:p>
            <a:endParaRPr lang="en-GB" dirty="0"/>
          </a:p>
          <a:p>
            <a:r>
              <a:rPr lang="en-GB" dirty="0"/>
              <a:t>You can get in touch on the phone or online and can speak to Childline about anything you want to.</a:t>
            </a:r>
          </a:p>
          <a:p>
            <a:endParaRPr lang="en-GB" dirty="0"/>
          </a:p>
          <a:p>
            <a:r>
              <a:rPr lang="en-GB" dirty="0"/>
              <a:t>Click </a:t>
            </a:r>
            <a:r>
              <a:rPr lang="en-GB" b="1" dirty="0">
                <a:hlinkClick r:id="rId2"/>
              </a:rPr>
              <a:t>here</a:t>
            </a:r>
            <a:r>
              <a:rPr lang="en-GB" dirty="0"/>
              <a:t> to visit the Childline website.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5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About Childline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5" r="7209"/>
          <a:stretch/>
        </p:blipFill>
        <p:spPr>
          <a:xfrm>
            <a:off x="755650" y="2094610"/>
            <a:ext cx="4618008" cy="40010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040" y="2261127"/>
            <a:ext cx="2860006" cy="103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5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Speak out. Stay safe.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6083" y="2274941"/>
            <a:ext cx="2990159" cy="3646024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08000" tIns="108000" rIns="108000" bIns="108000" rtlCol="0" anchor="ctr" anchorCtr="0">
            <a:noAutofit/>
          </a:bodyPr>
          <a:lstStyle/>
          <a:p>
            <a:r>
              <a:rPr lang="en-GB" dirty="0" smtClean="0"/>
              <a:t>On Monday 29</a:t>
            </a:r>
            <a:r>
              <a:rPr lang="en-GB" baseline="30000" dirty="0" smtClean="0"/>
              <a:t>th</a:t>
            </a:r>
            <a:r>
              <a:rPr lang="en-GB" dirty="0" smtClean="0"/>
              <a:t> January, EVERYONE across the school will be taking part in a Speak Out, Stay Safe assembly.</a:t>
            </a:r>
          </a:p>
          <a:p>
            <a:endParaRPr lang="en-GB" dirty="0"/>
          </a:p>
          <a:p>
            <a:r>
              <a:rPr lang="en-GB" dirty="0" smtClean="0"/>
              <a:t>Year 6 children will have a workshop run by the NSPCC volunteers.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ALL Key Stage 2 children will be taking part in an online questionnaire.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2" t="701" r="9580" b="15290"/>
          <a:stretch/>
        </p:blipFill>
        <p:spPr>
          <a:xfrm>
            <a:off x="3746682" y="2257059"/>
            <a:ext cx="4641669" cy="368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14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16950" y="5146049"/>
            <a:ext cx="7371401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296000" tIns="108000" rIns="108000" bIns="108000" rtlCol="0" anchor="ctr" anchorCtr="0">
            <a:spAutoFit/>
          </a:bodyPr>
          <a:lstStyle/>
          <a:p>
            <a:r>
              <a:rPr lang="en-GB" dirty="0"/>
              <a:t>All humans have rights, and there are special rights for children. What do you know about your rights?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388" y="2128205"/>
            <a:ext cx="448538" cy="668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089" y="3979933"/>
            <a:ext cx="448538" cy="6683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812" y="2985138"/>
            <a:ext cx="297880" cy="443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609" y="3631152"/>
            <a:ext cx="297880" cy="4438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53" y="2838956"/>
            <a:ext cx="448538" cy="6683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781" y="2132157"/>
            <a:ext cx="330031" cy="4917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976" y="4107233"/>
            <a:ext cx="297880" cy="44386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5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Your Rights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16950" y="5284548"/>
            <a:ext cx="737140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296000" tIns="108000" rIns="108000" bIns="108000" rtlCol="0" anchor="ctr" anchorCtr="0">
            <a:spAutoFit/>
          </a:bodyPr>
          <a:lstStyle/>
          <a:p>
            <a:r>
              <a:rPr lang="en-GB" dirty="0" smtClean="0"/>
              <a:t>What are the most important rights you have in school?</a:t>
            </a:r>
            <a:endParaRPr lang="en-GB" dirty="0"/>
          </a:p>
        </p:txBody>
      </p:sp>
      <p:grpSp>
        <p:nvGrpSpPr>
          <p:cNvPr id="20" name="Group 19"/>
          <p:cNvGrpSpPr/>
          <p:nvPr/>
        </p:nvGrpSpPr>
        <p:grpSpPr>
          <a:xfrm>
            <a:off x="679507" y="4798066"/>
            <a:ext cx="1468074" cy="1468074"/>
            <a:chOff x="0" y="3724713"/>
            <a:chExt cx="1677798" cy="1677798"/>
          </a:xfrm>
        </p:grpSpPr>
        <p:sp>
          <p:nvSpPr>
            <p:cNvPr id="21" name="Oval 20"/>
            <p:cNvSpPr/>
            <p:nvPr/>
          </p:nvSpPr>
          <p:spPr>
            <a:xfrm>
              <a:off x="0" y="3724713"/>
              <a:ext cx="1677798" cy="1677798"/>
            </a:xfrm>
            <a:prstGeom prst="ellipse">
              <a:avLst/>
            </a:prstGeom>
            <a:solidFill>
              <a:srgbClr val="B1DD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8029"/>
            <a:stretch/>
          </p:blipFill>
          <p:spPr>
            <a:xfrm>
              <a:off x="134958" y="4071314"/>
              <a:ext cx="1318082" cy="1091513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462" y="1998733"/>
            <a:ext cx="4329517" cy="288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6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5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Your Rights</a:t>
            </a:r>
          </a:p>
        </p:txBody>
      </p:sp>
      <p:sp>
        <p:nvSpPr>
          <p:cNvPr id="7" name="1A"/>
          <p:cNvSpPr/>
          <p:nvPr/>
        </p:nvSpPr>
        <p:spPr>
          <a:xfrm>
            <a:off x="755649" y="2186480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You have the right 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to an education. </a:t>
            </a:r>
          </a:p>
        </p:txBody>
      </p:sp>
      <p:sp>
        <p:nvSpPr>
          <p:cNvPr id="21" name="2A"/>
          <p:cNvSpPr/>
          <p:nvPr/>
        </p:nvSpPr>
        <p:spPr>
          <a:xfrm>
            <a:off x="3463114" y="2186480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to share your ideas and opinions. </a:t>
            </a:r>
          </a:p>
        </p:txBody>
      </p:sp>
      <p:sp>
        <p:nvSpPr>
          <p:cNvPr id="22" name="3A"/>
          <p:cNvSpPr/>
          <p:nvPr/>
        </p:nvSpPr>
        <p:spPr>
          <a:xfrm>
            <a:off x="6162138" y="2186480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to a name and a nationality. </a:t>
            </a:r>
          </a:p>
        </p:txBody>
      </p:sp>
      <p:sp>
        <p:nvSpPr>
          <p:cNvPr id="11" name="4A"/>
          <p:cNvSpPr/>
          <p:nvPr/>
        </p:nvSpPr>
        <p:spPr>
          <a:xfrm>
            <a:off x="755648" y="3615126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right to be safe. </a:t>
            </a:r>
          </a:p>
        </p:txBody>
      </p:sp>
      <p:sp>
        <p:nvSpPr>
          <p:cNvPr id="12" name="5A"/>
          <p:cNvSpPr/>
          <p:nvPr/>
        </p:nvSpPr>
        <p:spPr>
          <a:xfrm>
            <a:off x="3454672" y="3615126"/>
            <a:ext cx="2217600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500" dirty="0">
                <a:solidFill>
                  <a:schemeClr val="tx1"/>
                </a:solidFill>
              </a:rPr>
              <a:t>You have the right to speak out and be heard if something is wrong. </a:t>
            </a:r>
          </a:p>
        </p:txBody>
      </p:sp>
      <p:sp>
        <p:nvSpPr>
          <p:cNvPr id="13" name="6A"/>
          <p:cNvSpPr/>
          <p:nvPr/>
        </p:nvSpPr>
        <p:spPr>
          <a:xfrm>
            <a:off x="6162137" y="3615126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to rest, play and take part in activities. </a:t>
            </a:r>
          </a:p>
        </p:txBody>
      </p:sp>
      <p:sp>
        <p:nvSpPr>
          <p:cNvPr id="14" name="7A"/>
          <p:cNvSpPr/>
          <p:nvPr/>
        </p:nvSpPr>
        <p:spPr>
          <a:xfrm>
            <a:off x="764117" y="5043773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to healthcare when you are sick. </a:t>
            </a:r>
          </a:p>
        </p:txBody>
      </p:sp>
      <p:sp>
        <p:nvSpPr>
          <p:cNvPr id="16" name="8A"/>
          <p:cNvSpPr/>
          <p:nvPr/>
        </p:nvSpPr>
        <p:spPr>
          <a:xfrm>
            <a:off x="3463114" y="5043773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to have food, water and a place to live. </a:t>
            </a:r>
          </a:p>
        </p:txBody>
      </p:sp>
      <p:sp>
        <p:nvSpPr>
          <p:cNvPr id="17" name="9A"/>
          <p:cNvSpPr/>
          <p:nvPr/>
        </p:nvSpPr>
        <p:spPr>
          <a:xfrm>
            <a:off x="6170605" y="5043773"/>
            <a:ext cx="2217745" cy="956773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no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have the right to get help when you need it. </a:t>
            </a:r>
          </a:p>
        </p:txBody>
      </p:sp>
      <p:grpSp>
        <p:nvGrpSpPr>
          <p:cNvPr id="8" name="1"/>
          <p:cNvGrpSpPr/>
          <p:nvPr/>
        </p:nvGrpSpPr>
        <p:grpSpPr>
          <a:xfrm>
            <a:off x="755649" y="2186480"/>
            <a:ext cx="2217745" cy="977452"/>
            <a:chOff x="1855834" y="3080112"/>
            <a:chExt cx="2217745" cy="977452"/>
          </a:xfrm>
        </p:grpSpPr>
        <p:sp>
          <p:nvSpPr>
            <p:cNvPr id="23" name="Rectangle 22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35" name="2"/>
          <p:cNvGrpSpPr/>
          <p:nvPr/>
        </p:nvGrpSpPr>
        <p:grpSpPr>
          <a:xfrm>
            <a:off x="3463114" y="2186480"/>
            <a:ext cx="2217745" cy="977452"/>
            <a:chOff x="1855834" y="3080112"/>
            <a:chExt cx="2217745" cy="977452"/>
          </a:xfrm>
        </p:grpSpPr>
        <p:sp>
          <p:nvSpPr>
            <p:cNvPr id="36" name="Rectangle 35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47" name="3"/>
          <p:cNvGrpSpPr/>
          <p:nvPr/>
        </p:nvGrpSpPr>
        <p:grpSpPr>
          <a:xfrm>
            <a:off x="6162138" y="2186480"/>
            <a:ext cx="2217745" cy="977452"/>
            <a:chOff x="1855834" y="3080112"/>
            <a:chExt cx="2217745" cy="977452"/>
          </a:xfrm>
        </p:grpSpPr>
        <p:sp>
          <p:nvSpPr>
            <p:cNvPr id="48" name="Rectangle 47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59" name="4"/>
          <p:cNvGrpSpPr/>
          <p:nvPr/>
        </p:nvGrpSpPr>
        <p:grpSpPr>
          <a:xfrm>
            <a:off x="755648" y="3615126"/>
            <a:ext cx="2217745" cy="977452"/>
            <a:chOff x="1855834" y="3080112"/>
            <a:chExt cx="2217745" cy="977452"/>
          </a:xfrm>
        </p:grpSpPr>
        <p:sp>
          <p:nvSpPr>
            <p:cNvPr id="60" name="Rectangle 59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71" name="5"/>
          <p:cNvGrpSpPr/>
          <p:nvPr/>
        </p:nvGrpSpPr>
        <p:grpSpPr>
          <a:xfrm>
            <a:off x="3454527" y="3615126"/>
            <a:ext cx="2217745" cy="977452"/>
            <a:chOff x="1855834" y="3080112"/>
            <a:chExt cx="2217745" cy="977452"/>
          </a:xfrm>
        </p:grpSpPr>
        <p:sp>
          <p:nvSpPr>
            <p:cNvPr id="72" name="Rectangle 71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83" name="6"/>
          <p:cNvGrpSpPr/>
          <p:nvPr/>
        </p:nvGrpSpPr>
        <p:grpSpPr>
          <a:xfrm>
            <a:off x="6162137" y="3615126"/>
            <a:ext cx="2217745" cy="977452"/>
            <a:chOff x="1855834" y="3080112"/>
            <a:chExt cx="2217745" cy="977452"/>
          </a:xfrm>
        </p:grpSpPr>
        <p:sp>
          <p:nvSpPr>
            <p:cNvPr id="84" name="Rectangle 83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95" name="7"/>
          <p:cNvGrpSpPr/>
          <p:nvPr/>
        </p:nvGrpSpPr>
        <p:grpSpPr>
          <a:xfrm>
            <a:off x="764117" y="5043773"/>
            <a:ext cx="2217745" cy="977452"/>
            <a:chOff x="1855834" y="3080112"/>
            <a:chExt cx="2217745" cy="977452"/>
          </a:xfrm>
        </p:grpSpPr>
        <p:sp>
          <p:nvSpPr>
            <p:cNvPr id="96" name="Rectangle 95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107" name="8"/>
          <p:cNvGrpSpPr/>
          <p:nvPr/>
        </p:nvGrpSpPr>
        <p:grpSpPr>
          <a:xfrm>
            <a:off x="3463114" y="5043773"/>
            <a:ext cx="2217745" cy="977452"/>
            <a:chOff x="1855834" y="3080112"/>
            <a:chExt cx="2217745" cy="977452"/>
          </a:xfrm>
        </p:grpSpPr>
        <p:sp>
          <p:nvSpPr>
            <p:cNvPr id="108" name="Rectangle 107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  <p:grpSp>
        <p:nvGrpSpPr>
          <p:cNvPr id="119" name="9"/>
          <p:cNvGrpSpPr/>
          <p:nvPr/>
        </p:nvGrpSpPr>
        <p:grpSpPr>
          <a:xfrm>
            <a:off x="6170605" y="5043773"/>
            <a:ext cx="2217745" cy="977452"/>
            <a:chOff x="1855834" y="3080112"/>
            <a:chExt cx="2217745" cy="977452"/>
          </a:xfrm>
        </p:grpSpPr>
        <p:sp>
          <p:nvSpPr>
            <p:cNvPr id="120" name="Rectangle 119"/>
            <p:cNvSpPr/>
            <p:nvPr/>
          </p:nvSpPr>
          <p:spPr>
            <a:xfrm>
              <a:off x="1855834" y="3080112"/>
              <a:ext cx="2217745" cy="956773"/>
            </a:xfrm>
            <a:prstGeom prst="rect">
              <a:avLst/>
            </a:prstGeom>
            <a:solidFill>
              <a:srgbClr val="B1DDDE"/>
            </a:solidFill>
            <a:ln w="38100">
              <a:solidFill>
                <a:srgbClr val="B1DD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8576" y="3331518"/>
              <a:ext cx="1472260" cy="726046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3069">
              <a:off x="3858076" y="3219880"/>
              <a:ext cx="107108" cy="159599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2270129" y="3130323"/>
              <a:ext cx="188817" cy="281350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64937">
              <a:off x="1915550" y="3502845"/>
              <a:ext cx="270594" cy="403203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9682">
              <a:off x="1938411" y="3205290"/>
              <a:ext cx="112224" cy="167221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900" y="3558499"/>
              <a:ext cx="250839" cy="373768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99624">
              <a:off x="3479154" y="3154531"/>
              <a:ext cx="188817" cy="281350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86180">
              <a:off x="3233153" y="3176778"/>
              <a:ext cx="93401" cy="13917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3733">
              <a:off x="2616635" y="3185842"/>
              <a:ext cx="93401" cy="13917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26067">
              <a:off x="2917200" y="3102105"/>
              <a:ext cx="118920" cy="1771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724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"/>
                            </p:stCondLst>
                            <p:childTnLst>
                              <p:par>
                                <p:cTn id="16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1" grpId="0" animBg="1"/>
      <p:bldP spid="21" grpId="1" animBg="1"/>
      <p:bldP spid="22" grpId="0" animBg="1"/>
      <p:bldP spid="22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55649" y="765175"/>
            <a:ext cx="7632701" cy="1006059"/>
          </a:xfrm>
          <a:prstGeom prst="rect">
            <a:avLst/>
          </a:prstGeom>
          <a:solidFill>
            <a:srgbClr val="12A53E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GB" sz="4500" b="1" dirty="0">
                <a:solidFill>
                  <a:schemeClr val="bg1"/>
                </a:solidFill>
                <a:latin typeface="NSPCC" panose="02000000000000000000" pitchFamily="50" charset="0"/>
                <a:ea typeface="Roboto" panose="02000000000000000000" pitchFamily="2" charset="0"/>
              </a:rPr>
              <a:t>Your Rights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878" y="2875922"/>
            <a:ext cx="3379162" cy="3197218"/>
          </a:xfrm>
          <a:prstGeom prst="rect">
            <a:avLst/>
          </a:prstGeom>
          <a:solidFill>
            <a:schemeClr val="bg1"/>
          </a:solidFill>
          <a:ln w="38100">
            <a:solidFill>
              <a:srgbClr val="12A53E"/>
            </a:solidFill>
          </a:ln>
        </p:spPr>
        <p:txBody>
          <a:bodyPr wrap="square" lIns="108000" tIns="108000" rIns="108000" bIns="108000" rtlCol="0" anchor="ctr" anchorCtr="0">
            <a:noAutofit/>
          </a:bodyPr>
          <a:lstStyle/>
          <a:p>
            <a:r>
              <a:rPr lang="en-GB" dirty="0"/>
              <a:t>All children have the right to: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Speak out to a trusted adult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 safe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Get help when they need it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48" y="2046579"/>
            <a:ext cx="763270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All children have the same rights. The adults who care for you have a responsibility to make sure that your rights are respected.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4" r="4378"/>
          <a:stretch/>
        </p:blipFill>
        <p:spPr>
          <a:xfrm>
            <a:off x="755648" y="2855046"/>
            <a:ext cx="4273552" cy="324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5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NSPCC Hyperlink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12A53E"/>
      </a:hlink>
      <a:folHlink>
        <a:srgbClr val="B1DDDE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2704</TotalTime>
  <Words>369</Words>
  <Application>Microsoft Office PowerPoint</Application>
  <PresentationFormat>On-screen Show (4:3)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NSPCC</vt:lpstr>
      <vt:lpstr>Twinkl</vt:lpstr>
      <vt:lpstr>Roboto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Joshua Monteith</dc:creator>
  <cp:lastModifiedBy>Lisa Golledge</cp:lastModifiedBy>
  <cp:revision>87</cp:revision>
  <dcterms:created xsi:type="dcterms:W3CDTF">2020-07-08T09:20:59Z</dcterms:created>
  <dcterms:modified xsi:type="dcterms:W3CDTF">2024-01-23T09:00:24Z</dcterms:modified>
</cp:coreProperties>
</file>