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62" r:id="rId2"/>
    <p:sldId id="256" r:id="rId3"/>
    <p:sldId id="257" r:id="rId4"/>
    <p:sldId id="258" r:id="rId5"/>
    <p:sldId id="261" r:id="rId6"/>
    <p:sldId id="259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D35DB9D-AF0B-4B54-B4C6-0EDAD6C37160}" v="82" dt="2022-10-06T19:19:46.79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85" autoAdjust="0"/>
    <p:restoredTop sz="84767" autoAdjust="0"/>
  </p:normalViewPr>
  <p:slideViewPr>
    <p:cSldViewPr snapToGrid="0">
      <p:cViewPr varScale="1">
        <p:scale>
          <a:sx n="97" d="100"/>
          <a:sy n="97" d="100"/>
        </p:scale>
        <p:origin x="94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 Pearle" userId="df620dbd-3a15-4b8b-a241-aa45795c5d1e" providerId="ADAL" clId="{4D35DB9D-AF0B-4B54-B4C6-0EDAD6C37160}"/>
    <pc:docChg chg="custSel addSld modSld">
      <pc:chgData name="D Pearle" userId="df620dbd-3a15-4b8b-a241-aa45795c5d1e" providerId="ADAL" clId="{4D35DB9D-AF0B-4B54-B4C6-0EDAD6C37160}" dt="2022-10-06T19:19:58.726" v="301" actId="1076"/>
      <pc:docMkLst>
        <pc:docMk/>
      </pc:docMkLst>
      <pc:sldChg chg="modSp mod">
        <pc:chgData name="D Pearle" userId="df620dbd-3a15-4b8b-a241-aa45795c5d1e" providerId="ADAL" clId="{4D35DB9D-AF0B-4B54-B4C6-0EDAD6C37160}" dt="2022-10-06T19:05:26.115" v="1" actId="14100"/>
        <pc:sldMkLst>
          <pc:docMk/>
          <pc:sldMk cId="1626633772" sldId="261"/>
        </pc:sldMkLst>
        <pc:spChg chg="mod">
          <ac:chgData name="D Pearle" userId="df620dbd-3a15-4b8b-a241-aa45795c5d1e" providerId="ADAL" clId="{4D35DB9D-AF0B-4B54-B4C6-0EDAD6C37160}" dt="2022-10-06T19:05:26.115" v="1" actId="14100"/>
          <ac:spMkLst>
            <pc:docMk/>
            <pc:sldMk cId="1626633772" sldId="261"/>
            <ac:spMk id="3" creationId="{F648E610-86D3-4E3D-BBC5-A593A2183FCC}"/>
          </ac:spMkLst>
        </pc:spChg>
      </pc:sldChg>
      <pc:sldChg chg="addSp delSp modSp new mod modAnim">
        <pc:chgData name="D Pearle" userId="df620dbd-3a15-4b8b-a241-aa45795c5d1e" providerId="ADAL" clId="{4D35DB9D-AF0B-4B54-B4C6-0EDAD6C37160}" dt="2022-10-06T19:19:58.726" v="301" actId="1076"/>
        <pc:sldMkLst>
          <pc:docMk/>
          <pc:sldMk cId="4067692914" sldId="262"/>
        </pc:sldMkLst>
        <pc:spChg chg="del">
          <ac:chgData name="D Pearle" userId="df620dbd-3a15-4b8b-a241-aa45795c5d1e" providerId="ADAL" clId="{4D35DB9D-AF0B-4B54-B4C6-0EDAD6C37160}" dt="2022-10-06T19:05:49.587" v="13" actId="478"/>
          <ac:spMkLst>
            <pc:docMk/>
            <pc:sldMk cId="4067692914" sldId="262"/>
            <ac:spMk id="2" creationId="{38865300-4C23-0D77-4DC5-B786E6A2F258}"/>
          </ac:spMkLst>
        </pc:spChg>
        <pc:spChg chg="mod">
          <ac:chgData name="D Pearle" userId="df620dbd-3a15-4b8b-a241-aa45795c5d1e" providerId="ADAL" clId="{4D35DB9D-AF0B-4B54-B4C6-0EDAD6C37160}" dt="2022-10-06T19:19:46.792" v="296" actId="20577"/>
          <ac:spMkLst>
            <pc:docMk/>
            <pc:sldMk cId="4067692914" sldId="262"/>
            <ac:spMk id="3" creationId="{59A7B91E-030B-CC91-6BF8-F692C7663491}"/>
          </ac:spMkLst>
        </pc:spChg>
        <pc:spChg chg="add mod">
          <ac:chgData name="D Pearle" userId="df620dbd-3a15-4b8b-a241-aa45795c5d1e" providerId="ADAL" clId="{4D35DB9D-AF0B-4B54-B4C6-0EDAD6C37160}" dt="2022-10-06T19:18:13.453" v="259" actId="1076"/>
          <ac:spMkLst>
            <pc:docMk/>
            <pc:sldMk cId="4067692914" sldId="262"/>
            <ac:spMk id="4" creationId="{FB7272FF-FAB3-D7A9-8271-2B97CF94CCB2}"/>
          </ac:spMkLst>
        </pc:spChg>
        <pc:spChg chg="add mod">
          <ac:chgData name="D Pearle" userId="df620dbd-3a15-4b8b-a241-aa45795c5d1e" providerId="ADAL" clId="{4D35DB9D-AF0B-4B54-B4C6-0EDAD6C37160}" dt="2022-10-06T19:18:48.446" v="281" actId="1076"/>
          <ac:spMkLst>
            <pc:docMk/>
            <pc:sldMk cId="4067692914" sldId="262"/>
            <ac:spMk id="5" creationId="{3F065905-04C8-6079-12E2-2A369DF3E6C0}"/>
          </ac:spMkLst>
        </pc:spChg>
        <pc:spChg chg="add mod">
          <ac:chgData name="D Pearle" userId="df620dbd-3a15-4b8b-a241-aa45795c5d1e" providerId="ADAL" clId="{4D35DB9D-AF0B-4B54-B4C6-0EDAD6C37160}" dt="2022-10-06T19:19:58.726" v="301" actId="1076"/>
          <ac:spMkLst>
            <pc:docMk/>
            <pc:sldMk cId="4067692914" sldId="262"/>
            <ac:spMk id="6" creationId="{D656F63F-7769-A1B5-FBFC-E282876E85FE}"/>
          </ac:spMkLst>
        </pc:spChg>
        <pc:picChg chg="add mod">
          <ac:chgData name="D Pearle" userId="df620dbd-3a15-4b8b-a241-aa45795c5d1e" providerId="ADAL" clId="{4D35DB9D-AF0B-4B54-B4C6-0EDAD6C37160}" dt="2022-10-06T19:16:57.025" v="235"/>
          <ac:picMkLst>
            <pc:docMk/>
            <pc:sldMk cId="4067692914" sldId="262"/>
            <ac:picMk id="1026" creationId="{40BCD08B-B0E1-56E9-E9EB-B5660D4E606D}"/>
          </ac:picMkLst>
        </pc:picChg>
      </pc:sldChg>
    </pc:docChg>
  </pc:docChgLst>
  <pc:docChgLst>
    <pc:chgData name="D Pearle" userId="df620dbd-3a15-4b8b-a241-aa45795c5d1e" providerId="ADAL" clId="{94E120BC-6ED9-4692-81AF-3CA0B1E25CB2}"/>
    <pc:docChg chg="modSld">
      <pc:chgData name="D Pearle" userId="df620dbd-3a15-4b8b-a241-aa45795c5d1e" providerId="ADAL" clId="{94E120BC-6ED9-4692-81AF-3CA0B1E25CB2}" dt="2022-06-24T11:12:06.213" v="0" actId="20577"/>
      <pc:docMkLst>
        <pc:docMk/>
      </pc:docMkLst>
      <pc:sldChg chg="modSp mod">
        <pc:chgData name="D Pearle" userId="df620dbd-3a15-4b8b-a241-aa45795c5d1e" providerId="ADAL" clId="{94E120BC-6ED9-4692-81AF-3CA0B1E25CB2}" dt="2022-06-24T11:12:06.213" v="0" actId="20577"/>
        <pc:sldMkLst>
          <pc:docMk/>
          <pc:sldMk cId="1626633772" sldId="261"/>
        </pc:sldMkLst>
        <pc:spChg chg="mod">
          <ac:chgData name="D Pearle" userId="df620dbd-3a15-4b8b-a241-aa45795c5d1e" providerId="ADAL" clId="{94E120BC-6ED9-4692-81AF-3CA0B1E25CB2}" dt="2022-06-24T11:12:06.213" v="0" actId="20577"/>
          <ac:spMkLst>
            <pc:docMk/>
            <pc:sldMk cId="1626633772" sldId="261"/>
            <ac:spMk id="3" creationId="{F648E610-86D3-4E3D-BBC5-A593A2183FCC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1282B4-4C77-4EBA-95CB-5668EF720703}" type="datetimeFigureOut">
              <a:rPr lang="en-GB" smtClean="0"/>
              <a:t>16/10/2023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558352-15DF-41DC-8EA4-1A479132E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4503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Actual numbers behind the advert – This is about recognising that the advert did not work without hard work and dedication. It was not straight forward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558352-15DF-41DC-8EA4-1A479132EEE9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96411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Preparation – Ask students to think about the sheer volume of preparation needed for one take, what if one small part did not work?</a:t>
            </a:r>
          </a:p>
          <a:p>
            <a:r>
              <a:rPr lang="en-GB" dirty="0"/>
              <a:t>Planning – 4 months if continuous planning and tweaking – we are asking you to plan ahead </a:t>
            </a:r>
          </a:p>
          <a:p>
            <a:r>
              <a:rPr lang="en-GB" dirty="0"/>
              <a:t>Perseverance – How frustrating when one take did not work! They kept on going…. You need to do the same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558352-15DF-41DC-8EA4-1A479132EEE9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81415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n-GB" dirty="0"/>
              <a:t>If the work load is shared whether this is on a football pitch or in a classroom everyone feels the benefit</a:t>
            </a:r>
          </a:p>
          <a:p>
            <a:pPr marL="171450" indent="-171450">
              <a:buFontTx/>
              <a:buChar char="-"/>
            </a:pPr>
            <a:r>
              <a:rPr lang="en-GB" dirty="0"/>
              <a:t>Innovation – </a:t>
            </a:r>
            <a:r>
              <a:rPr lang="en-GB" dirty="0" err="1"/>
              <a:t>Im</a:t>
            </a:r>
            <a:r>
              <a:rPr lang="en-GB" dirty="0"/>
              <a:t> specific subjects you will be asked to work in group or pairs, this will help share ideas and ultimately benefit the ‘team’</a:t>
            </a:r>
          </a:p>
          <a:p>
            <a:pPr marL="171450" indent="-171450">
              <a:buFontTx/>
              <a:buChar char="-"/>
            </a:pPr>
            <a:r>
              <a:rPr lang="en-GB" dirty="0"/>
              <a:t>Learn from each others strengths – again if you know someone who is good at something you find difficult ask them for help</a:t>
            </a:r>
          </a:p>
          <a:p>
            <a:pPr marL="171450" indent="-171450">
              <a:buFontTx/>
              <a:buChar char="-"/>
            </a:pPr>
            <a:r>
              <a:rPr lang="en-GB" dirty="0"/>
              <a:t>Competition is important – This could be competition with yourself or others in the group</a:t>
            </a:r>
          </a:p>
          <a:p>
            <a:pPr marL="171450" indent="-171450">
              <a:buFontTx/>
              <a:buChar char="-"/>
            </a:pPr>
            <a:r>
              <a:rPr lang="en-GB" dirty="0"/>
              <a:t>If you work well in teams you will foster good relationship with those around you and they will grow to value your opinions.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558352-15DF-41DC-8EA4-1A479132EEE9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3991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This is the link back to school. Whether it is within your whole school or year group the importance of working together to become a successful unit.</a:t>
            </a:r>
          </a:p>
          <a:p>
            <a:endParaRPr lang="en-GB" dirty="0"/>
          </a:p>
          <a:p>
            <a:r>
              <a:rPr lang="en-GB" dirty="0"/>
              <a:t>You can elaborate on this point depends on time.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558352-15DF-41DC-8EA4-1A479132EEE9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8406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60C0C7-0A63-45A3-B5EA-2ED2B296F4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124998-CF7B-4E8E-945C-6D3B8D6CD7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AB63A3-9060-4A95-8E6D-EA28A4025B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EC4CA-DAF0-4675-A675-3D668AA59651}" type="datetimeFigureOut">
              <a:rPr lang="en-GB" smtClean="0"/>
              <a:t>16/10/2023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B075C3-9CA2-4CA1-A5C9-E577D386C1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FC495E-683B-4FFD-9D17-57DF80FD0D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983B4-F706-4CC9-8DCE-6506EADAD0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99221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78E503-EE35-4CAC-96B6-D4540C0445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AE811B-1646-462B-9ECA-CC28D41C02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B3F7F8-9572-4D87-A7C6-9221FA3FE7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EC4CA-DAF0-4675-A675-3D668AA59651}" type="datetimeFigureOut">
              <a:rPr lang="en-GB" smtClean="0"/>
              <a:t>16/10/2023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05D8C6-79CB-403C-A7A4-13BEF3BDE2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E81BE0-8F6C-4F93-9C50-42839803D5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983B4-F706-4CC9-8DCE-6506EADAD0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8937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055E82-0B1A-4A12-AC00-DF967F11A8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2119D0-4F20-401A-A1B0-F57417F7E8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F0EC04-590F-4E41-941C-2E8027B322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EC4CA-DAF0-4675-A675-3D668AA59651}" type="datetimeFigureOut">
              <a:rPr lang="en-GB" smtClean="0"/>
              <a:t>16/10/2023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DA15C2-DF58-48C0-8352-997794D450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768398-5F81-4F13-8552-C2FDA0CD2C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983B4-F706-4CC9-8DCE-6506EADAD0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9889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4D49DA-3AE9-4D0C-8398-407CF6C673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D58382-5997-4516-BC34-D257D3AC685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F492EB7-35A0-48B3-BA44-0F5FAC60A2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99F877-8BBA-4202-9802-D59B1AF0ED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EC4CA-DAF0-4675-A675-3D668AA59651}" type="datetimeFigureOut">
              <a:rPr lang="en-GB" smtClean="0"/>
              <a:t>16/10/2023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DBFAE3-2893-4BB2-A049-50632E048A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E8290F-55A3-4699-ABC7-63A4599166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983B4-F706-4CC9-8DCE-6506EADAD0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0639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B1B85D-938E-4F5A-A20C-84506FAE1B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F4C85F-37B3-4260-AC25-39831569D8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C7CF80-B6CB-496F-9E26-D565A75ECA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B8A649-557E-43CF-92B2-7600783F3C9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9D7994D-3D88-4832-8300-CABC0B525D3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90C8623-B3B1-42ED-BBC7-8B93192B4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EC4CA-DAF0-4675-A675-3D668AA59651}" type="datetimeFigureOut">
              <a:rPr lang="en-GB" smtClean="0"/>
              <a:t>16/10/2023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B4A0225-4F3C-4191-8B90-05ABCA27DB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4399F85-792B-4796-972F-010C1A60BE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983B4-F706-4CC9-8DCE-6506EADAD0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87485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B0F61-E9AA-47F3-B74C-2CF1A8E296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80EB686-B034-4595-A55F-D485FCDE2E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EC4CA-DAF0-4675-A675-3D668AA59651}" type="datetimeFigureOut">
              <a:rPr lang="en-GB" smtClean="0"/>
              <a:t>16/10/2023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728D0F-3AAD-4F9C-AEDE-D92C164D1E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52F2892-BB5C-47CA-AAA9-35B9CEF441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983B4-F706-4CC9-8DCE-6506EADAD0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27082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D4C26FD-FF0D-4FB4-8838-5584AAF4BD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EC4CA-DAF0-4675-A675-3D668AA59651}" type="datetimeFigureOut">
              <a:rPr lang="en-GB" smtClean="0"/>
              <a:t>16/10/2023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0464B6D-1234-493D-A8DA-AA2837C32D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8919F91-B1A4-4302-B181-677CB5A34C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983B4-F706-4CC9-8DCE-6506EADAD0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8328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7F6583-F599-4FAD-BB55-2128B5937C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DC9D20-8DD1-467C-8011-1C0D6B62E3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F1693E1-4122-48C7-8856-90AAF349CB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9C202E9-0C59-4754-9D04-28C22B33EC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EC4CA-DAF0-4675-A675-3D668AA59651}" type="datetimeFigureOut">
              <a:rPr lang="en-GB" smtClean="0"/>
              <a:t>16/10/2023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44FC28-B574-4855-9329-C89B7E7330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52EEBE8-4B65-45A8-97EA-37A3B0B53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983B4-F706-4CC9-8DCE-6506EADAD0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0644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4AD0C6-2D69-42DF-96BB-E4351F12E5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5E74EDE-9349-411A-B770-D43D1B49AE5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3C06EE-A531-44D8-916D-CF3F5F720B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DCA550-28C0-4AD2-A503-6003C0EFB9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EC4CA-DAF0-4675-A675-3D668AA59651}" type="datetimeFigureOut">
              <a:rPr lang="en-GB" smtClean="0"/>
              <a:t>16/10/2023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BB5EEE-4C1F-4D7C-A03B-E8D83A8785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8417D7-DF94-4E88-A636-C4DA3F8102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983B4-F706-4CC9-8DCE-6506EADAD0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0399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D17F20-5F70-4461-AFB8-C5B8911AAD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F68F50A-67C0-4E7A-9519-C3B1B49A66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7E072F-BBB5-4A48-A739-62C68EA09D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EC4CA-DAF0-4675-A675-3D668AA59651}" type="datetimeFigureOut">
              <a:rPr lang="en-GB" smtClean="0"/>
              <a:t>16/10/2023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DBC122-1BDB-48E3-A42E-BECD2E05CC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E53E30-E617-4BFC-98CB-79947CBE2B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983B4-F706-4CC9-8DCE-6506EADAD0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76339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CDC5D66-4757-4C7F-B8C7-2297046EDCF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3A6B24E-5331-4469-AD66-59AE315578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759D5B-9FB3-45CD-94AB-031A0F50A4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EC4CA-DAF0-4675-A675-3D668AA59651}" type="datetimeFigureOut">
              <a:rPr lang="en-GB" smtClean="0"/>
              <a:t>16/10/2023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6DE8EC-6F6B-4AB7-96CB-D07502DACA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F653BD-5800-4956-AD3F-B534D1FE7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983B4-F706-4CC9-8DCE-6506EADAD0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67656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3096217-0DF3-40EA-BB25-9F91703B52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DA973D-6BA1-431E-993D-CC34A89630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551407-C585-4CD5-9497-8155E04E32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1EC4CA-DAF0-4675-A675-3D668AA59651}" type="datetimeFigureOut">
              <a:rPr lang="en-GB" smtClean="0"/>
              <a:t>16/10/2023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D6144F-0471-41DC-966A-B0F3D0188DD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704D69-1810-491E-A80A-FF68BF19769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7983B4-F706-4CC9-8DCE-6506EADAD0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8019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FGngcQb_0qg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ee photos of Team spirit">
            <a:extLst>
              <a:ext uri="{FF2B5EF4-FFF2-40B4-BE49-F238E27FC236}">
                <a16:creationId xmlns:a16="http://schemas.microsoft.com/office/drawing/2014/main" id="{40BCD08B-B0E1-56E9-E9EB-B5660D4E60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23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A7B91E-030B-CC91-6BF8-F692C76634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444" y="1565001"/>
            <a:ext cx="11901487" cy="5020117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GB" sz="4400" b="1" dirty="0"/>
              <a:t>If you were to assign each letter a number </a:t>
            </a:r>
          </a:p>
          <a:p>
            <a:pPr marL="0" indent="0" algn="ctr">
              <a:buNone/>
            </a:pPr>
            <a:r>
              <a:rPr lang="en-GB" sz="4400" b="1" dirty="0"/>
              <a:t>(A=1, B=2, C=3 etc.) what is the value of </a:t>
            </a:r>
          </a:p>
          <a:p>
            <a:pPr marL="0" indent="0" algn="ctr">
              <a:buNone/>
            </a:pPr>
            <a:r>
              <a:rPr lang="en-GB" sz="4400" b="1" dirty="0"/>
              <a:t>the word  </a:t>
            </a:r>
            <a:r>
              <a:rPr lang="en-GB" sz="44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teamwork</a:t>
            </a:r>
            <a:r>
              <a:rPr lang="en-GB" sz="4400" b="1" dirty="0"/>
              <a:t>?</a:t>
            </a:r>
          </a:p>
          <a:p>
            <a:pPr marL="0" indent="0" algn="ctr">
              <a:buNone/>
            </a:pPr>
            <a:endParaRPr lang="en-GB" sz="4400" b="1" dirty="0"/>
          </a:p>
          <a:p>
            <a:pPr marL="0" indent="0" algn="ctr">
              <a:buNone/>
            </a:pPr>
            <a:r>
              <a:rPr lang="en-GB" sz="6000" dirty="0">
                <a:highlight>
                  <a:srgbClr val="FFFF00"/>
                </a:highlight>
              </a:rPr>
              <a:t>106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sz="4000" dirty="0"/>
              <a:t>Other words with the value of 106</a:t>
            </a:r>
          </a:p>
          <a:p>
            <a:pPr marL="0" indent="0" algn="ctr">
              <a:buNone/>
            </a:pPr>
            <a:r>
              <a:rPr lang="en-GB" sz="3600" dirty="0"/>
              <a:t>Honesty</a:t>
            </a:r>
          </a:p>
          <a:p>
            <a:pPr marL="0" indent="0" algn="ctr">
              <a:buNone/>
            </a:pPr>
            <a:r>
              <a:rPr lang="en-GB" sz="3600" dirty="0"/>
              <a:t>Persist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B7272FF-FAB3-D7A9-8271-2B97CF94CCB2}"/>
              </a:ext>
            </a:extLst>
          </p:cNvPr>
          <p:cNvSpPr/>
          <p:nvPr/>
        </p:nvSpPr>
        <p:spPr>
          <a:xfrm>
            <a:off x="3786424" y="-31320"/>
            <a:ext cx="461915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Teamwork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F065905-04C8-6079-12E2-2A369DF3E6C0}"/>
              </a:ext>
            </a:extLst>
          </p:cNvPr>
          <p:cNvSpPr/>
          <p:nvPr/>
        </p:nvSpPr>
        <p:spPr>
          <a:xfrm>
            <a:off x="5363267" y="3507811"/>
            <a:ext cx="1465462" cy="11500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656F63F-7769-A1B5-FBFC-E282876E85FE}"/>
              </a:ext>
            </a:extLst>
          </p:cNvPr>
          <p:cNvSpPr/>
          <p:nvPr/>
        </p:nvSpPr>
        <p:spPr>
          <a:xfrm>
            <a:off x="2742008" y="4689133"/>
            <a:ext cx="6707980" cy="17198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7692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Man, Car, Repair, Car Repair">
            <a:extLst>
              <a:ext uri="{FF2B5EF4-FFF2-40B4-BE49-F238E27FC236}">
                <a16:creationId xmlns:a16="http://schemas.microsoft.com/office/drawing/2014/main" id="{A51429EE-9A4C-4234-B65C-1C70A1F0702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30"/>
          <a:stretch/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" name="Freeform 5">
            <a:extLst>
              <a:ext uri="{FF2B5EF4-FFF2-40B4-BE49-F238E27FC236}">
                <a16:creationId xmlns:a16="http://schemas.microsoft.com/office/drawing/2014/main" id="{87CC2527-562A-4F69-B487-4371E5B243E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7488621" y="2277613"/>
            <a:ext cx="4703379" cy="4580387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A2EE215-923D-4FB2-B109-C97F80B16F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886700" y="3814763"/>
            <a:ext cx="4243387" cy="1251223"/>
          </a:xfrm>
        </p:spPr>
        <p:txBody>
          <a:bodyPr>
            <a:normAutofit/>
          </a:bodyPr>
          <a:lstStyle/>
          <a:p>
            <a:r>
              <a:rPr lang="en-GB" sz="4000" b="1" dirty="0"/>
              <a:t>Its great when things just work…..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A286C1F-AFE3-4AB4-AF2A-B4D813E8B4E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294181" y="6257259"/>
            <a:ext cx="1776229" cy="600731"/>
          </a:xfrm>
        </p:spPr>
        <p:txBody>
          <a:bodyPr>
            <a:normAutofit/>
          </a:bodyPr>
          <a:lstStyle/>
          <a:p>
            <a:r>
              <a:rPr lang="en-GB" sz="2000" dirty="0">
                <a:hlinkClick r:id="rId3"/>
              </a:rPr>
              <a:t>The cog</a:t>
            </a:r>
            <a:endParaRPr lang="en-GB" sz="2000" dirty="0"/>
          </a:p>
        </p:txBody>
      </p: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BCDAEC91-5BCE-4B55-9CC0-43EF94CB734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480331" y="5123793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828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snake with its mouth open&#10;&#10;Description automatically generated with low confidence">
            <a:extLst>
              <a:ext uri="{FF2B5EF4-FFF2-40B4-BE49-F238E27FC236}">
                <a16:creationId xmlns:a16="http://schemas.microsoft.com/office/drawing/2014/main" id="{6CAB9EB1-96A1-40CE-BA03-E220DF15873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43" r="9091" b="8378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E862BE82-D00D-42C1-BF16-93AA37870C3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F6D92C2D-1D3D-4974-918C-06579FB354A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333" y="-2"/>
            <a:ext cx="5441859" cy="5654940"/>
          </a:xfrm>
          <a:custGeom>
            <a:avLst/>
            <a:gdLst>
              <a:gd name="connsiteX0" fmla="*/ 0 w 5441859"/>
              <a:gd name="connsiteY0" fmla="*/ 0 h 5654940"/>
              <a:gd name="connsiteX1" fmla="*/ 4400492 w 5441859"/>
              <a:gd name="connsiteY1" fmla="*/ 0 h 5654940"/>
              <a:gd name="connsiteX2" fmla="*/ 4484767 w 5441859"/>
              <a:gd name="connsiteY2" fmla="*/ 76595 h 5654940"/>
              <a:gd name="connsiteX3" fmla="*/ 5441859 w 5441859"/>
              <a:gd name="connsiteY3" fmla="*/ 2387221 h 5654940"/>
              <a:gd name="connsiteX4" fmla="*/ 2174140 w 5441859"/>
              <a:gd name="connsiteY4" fmla="*/ 5654940 h 5654940"/>
              <a:gd name="connsiteX5" fmla="*/ 156693 w 5441859"/>
              <a:gd name="connsiteY5" fmla="*/ 4957981 h 5654940"/>
              <a:gd name="connsiteX6" fmla="*/ 0 w 5441859"/>
              <a:gd name="connsiteY6" fmla="*/ 4820612 h 5654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441859" h="5654940">
                <a:moveTo>
                  <a:pt x="0" y="0"/>
                </a:moveTo>
                <a:lnTo>
                  <a:pt x="4400492" y="0"/>
                </a:lnTo>
                <a:lnTo>
                  <a:pt x="4484767" y="76595"/>
                </a:lnTo>
                <a:cubicBezTo>
                  <a:pt x="5076108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7632F1-00AE-4167-B564-BBC15961DC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241" y="1503431"/>
            <a:ext cx="4500543" cy="3025027"/>
          </a:xfrm>
        </p:spPr>
        <p:txBody>
          <a:bodyPr anchor="t">
            <a:noAutofit/>
          </a:bodyPr>
          <a:lstStyle/>
          <a:p>
            <a:r>
              <a:rPr lang="en-GB" sz="3200" dirty="0"/>
              <a:t>606 takes</a:t>
            </a:r>
          </a:p>
          <a:p>
            <a:r>
              <a:rPr lang="en-GB" sz="3200" dirty="0"/>
              <a:t>20 sets of alloy wheels</a:t>
            </a:r>
          </a:p>
          <a:p>
            <a:r>
              <a:rPr lang="en-GB" sz="3200" dirty="0"/>
              <a:t>10 bonnets</a:t>
            </a:r>
          </a:p>
          <a:p>
            <a:r>
              <a:rPr lang="en-GB" sz="3200" dirty="0"/>
              <a:t>15 pots of paint</a:t>
            </a:r>
          </a:p>
          <a:p>
            <a:r>
              <a:rPr lang="en-GB" sz="3200" dirty="0"/>
              <a:t>4 months to completion</a:t>
            </a:r>
          </a:p>
          <a:p>
            <a:r>
              <a:rPr lang="en-GB" sz="3200" dirty="0"/>
              <a:t>1 million pounds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4CCD35E-0487-4144-8362-90C07F522021}"/>
              </a:ext>
            </a:extLst>
          </p:cNvPr>
          <p:cNvSpPr/>
          <p:nvPr/>
        </p:nvSpPr>
        <p:spPr>
          <a:xfrm>
            <a:off x="174731" y="186227"/>
            <a:ext cx="92508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The numbers behind the advert</a:t>
            </a:r>
          </a:p>
        </p:txBody>
      </p:sp>
    </p:spTree>
    <p:extLst>
      <p:ext uri="{BB962C8B-B14F-4D97-AF65-F5344CB8AC3E}">
        <p14:creationId xmlns:p14="http://schemas.microsoft.com/office/powerpoint/2010/main" val="2923606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2172A0AC-3DCE-4672-BCAF-28FEF91F602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AE6F1C77-EDC9-4C5F-8C1C-62DD46BDA3C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2" name="Picture 4" descr="Black-And-White, Human, Chest, Man">
            <a:extLst>
              <a:ext uri="{FF2B5EF4-FFF2-40B4-BE49-F238E27FC236}">
                <a16:creationId xmlns:a16="http://schemas.microsoft.com/office/drawing/2014/main" id="{D49DB754-B842-4824-8EE2-F6CB66D5F24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751" b="-1"/>
          <a:stretch/>
        </p:blipFill>
        <p:spPr bwMode="auto">
          <a:xfrm>
            <a:off x="20" y="10"/>
            <a:ext cx="8450297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22116A6-44E9-4F62-9216-D1AFC3E8FE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583" y="272325"/>
            <a:ext cx="7419449" cy="1627636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FFFFFF"/>
                </a:solidFill>
              </a:rPr>
              <a:t>What does this mean to me?</a:t>
            </a:r>
          </a:p>
        </p:txBody>
      </p:sp>
      <p:pic>
        <p:nvPicPr>
          <p:cNvPr id="2050" name="Picture 2" descr="Concept, Man, Papers, Person, Plan">
            <a:extLst>
              <a:ext uri="{FF2B5EF4-FFF2-40B4-BE49-F238E27FC236}">
                <a16:creationId xmlns:a16="http://schemas.microsoft.com/office/drawing/2014/main" id="{3330C31F-0FE9-4D0B-8F37-C9F4113F1B3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57" r="19505" b="-1"/>
          <a:stretch/>
        </p:blipFill>
        <p:spPr bwMode="auto"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4FB360A-8C58-4748-A685-17EB1F1BFA69}"/>
              </a:ext>
            </a:extLst>
          </p:cNvPr>
          <p:cNvSpPr/>
          <p:nvPr/>
        </p:nvSpPr>
        <p:spPr>
          <a:xfrm>
            <a:off x="342197" y="2172276"/>
            <a:ext cx="11393537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indent="0">
              <a:buNone/>
            </a:pPr>
            <a:r>
              <a:rPr lang="en-GB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Preparation</a:t>
            </a:r>
          </a:p>
          <a:p>
            <a:pPr marL="0" indent="0">
              <a:buNone/>
            </a:pPr>
            <a:r>
              <a:rPr lang="en-GB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			      </a:t>
            </a:r>
            <a:r>
              <a:rPr lang="en-GB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Planning</a:t>
            </a:r>
          </a:p>
          <a:p>
            <a:pPr marL="0" indent="0">
              <a:buNone/>
            </a:pPr>
            <a:r>
              <a:rPr lang="en-GB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Perseverance </a:t>
            </a:r>
          </a:p>
        </p:txBody>
      </p:sp>
    </p:spTree>
    <p:extLst>
      <p:ext uri="{BB962C8B-B14F-4D97-AF65-F5344CB8AC3E}">
        <p14:creationId xmlns:p14="http://schemas.microsoft.com/office/powerpoint/2010/main" val="39917468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eam, Group, People, Motivation">
            <a:extLst>
              <a:ext uri="{FF2B5EF4-FFF2-40B4-BE49-F238E27FC236}">
                <a16:creationId xmlns:a16="http://schemas.microsoft.com/office/drawing/2014/main" id="{EB4DCA32-812F-40FE-BB95-4ED65D5BA7E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696"/>
          <a:stretch/>
        </p:blipFill>
        <p:spPr bwMode="auto">
          <a:xfrm>
            <a:off x="4117521" y="10"/>
            <a:ext cx="8074479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" name="Freeform: Shape 70">
            <a:extLst>
              <a:ext uri="{FF2B5EF4-FFF2-40B4-BE49-F238E27FC236}">
                <a16:creationId xmlns:a16="http://schemas.microsoft.com/office/drawing/2014/main" id="{8F23F8A3-8FD7-4779-8323-FDC26BE9988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-478"/>
            <a:ext cx="7859800" cy="6858478"/>
          </a:xfrm>
          <a:custGeom>
            <a:avLst/>
            <a:gdLst>
              <a:gd name="connsiteX0" fmla="*/ 7859800 w 7859800"/>
              <a:gd name="connsiteY0" fmla="*/ 6858478 h 6858478"/>
              <a:gd name="connsiteX1" fmla="*/ 435245 w 7859800"/>
              <a:gd name="connsiteY1" fmla="*/ 6858478 h 6858478"/>
              <a:gd name="connsiteX2" fmla="*/ 435505 w 7859800"/>
              <a:gd name="connsiteY2" fmla="*/ 6857916 h 6858478"/>
              <a:gd name="connsiteX3" fmla="*/ 0 w 7859800"/>
              <a:gd name="connsiteY3" fmla="*/ 6857916 h 6858478"/>
              <a:gd name="connsiteX4" fmla="*/ 0 w 7859800"/>
              <a:gd name="connsiteY4" fmla="*/ 0 h 6858478"/>
              <a:gd name="connsiteX5" fmla="*/ 3611620 w 7859800"/>
              <a:gd name="connsiteY5" fmla="*/ 0 h 6858478"/>
              <a:gd name="connsiteX6" fmla="*/ 4677848 w 7859800"/>
              <a:gd name="connsiteY6" fmla="*/ 0 h 6858478"/>
              <a:gd name="connsiteX7" fmla="*/ 4683425 w 7859800"/>
              <a:gd name="connsiteY7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859800" h="6858478">
                <a:moveTo>
                  <a:pt x="7859800" y="6858478"/>
                </a:moveTo>
                <a:lnTo>
                  <a:pt x="435245" y="6858478"/>
                </a:lnTo>
                <a:lnTo>
                  <a:pt x="435505" y="6857916"/>
                </a:lnTo>
                <a:lnTo>
                  <a:pt x="0" y="6857916"/>
                </a:lnTo>
                <a:lnTo>
                  <a:pt x="0" y="0"/>
                </a:lnTo>
                <a:lnTo>
                  <a:pt x="3611620" y="0"/>
                </a:lnTo>
                <a:lnTo>
                  <a:pt x="4677848" y="0"/>
                </a:lnTo>
                <a:lnTo>
                  <a:pt x="4683425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73" name="Freeform: Shape 72">
            <a:extLst>
              <a:ext uri="{FF2B5EF4-FFF2-40B4-BE49-F238E27FC236}">
                <a16:creationId xmlns:a16="http://schemas.microsoft.com/office/drawing/2014/main" id="{F605C4CC-A25C-416F-8333-7CB7DC97D87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-478"/>
            <a:ext cx="7431174" cy="6858478"/>
          </a:xfrm>
          <a:custGeom>
            <a:avLst/>
            <a:gdLst>
              <a:gd name="connsiteX0" fmla="*/ 7431174 w 7431174"/>
              <a:gd name="connsiteY0" fmla="*/ 6858478 h 6858478"/>
              <a:gd name="connsiteX1" fmla="*/ 6619 w 7431174"/>
              <a:gd name="connsiteY1" fmla="*/ 6858478 h 6858478"/>
              <a:gd name="connsiteX2" fmla="*/ 6879 w 7431174"/>
              <a:gd name="connsiteY2" fmla="*/ 6857916 h 6858478"/>
              <a:gd name="connsiteX3" fmla="*/ 0 w 7431174"/>
              <a:gd name="connsiteY3" fmla="*/ 6857916 h 6858478"/>
              <a:gd name="connsiteX4" fmla="*/ 0 w 7431174"/>
              <a:gd name="connsiteY4" fmla="*/ 0 h 6858478"/>
              <a:gd name="connsiteX5" fmla="*/ 3182994 w 7431174"/>
              <a:gd name="connsiteY5" fmla="*/ 0 h 6858478"/>
              <a:gd name="connsiteX6" fmla="*/ 4249222 w 7431174"/>
              <a:gd name="connsiteY6" fmla="*/ 0 h 6858478"/>
              <a:gd name="connsiteX7" fmla="*/ 4254799 w 7431174"/>
              <a:gd name="connsiteY7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31174" h="6858478">
                <a:moveTo>
                  <a:pt x="7431174" y="6858478"/>
                </a:moveTo>
                <a:lnTo>
                  <a:pt x="6619" y="6858478"/>
                </a:lnTo>
                <a:lnTo>
                  <a:pt x="6879" y="6857916"/>
                </a:lnTo>
                <a:lnTo>
                  <a:pt x="0" y="6857916"/>
                </a:lnTo>
                <a:lnTo>
                  <a:pt x="0" y="0"/>
                </a:lnTo>
                <a:lnTo>
                  <a:pt x="3182994" y="0"/>
                </a:lnTo>
                <a:lnTo>
                  <a:pt x="4249222" y="0"/>
                </a:lnTo>
                <a:lnTo>
                  <a:pt x="4254799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48E610-86D3-4E3D-BBC5-A593A2183F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4166" y="1186924"/>
            <a:ext cx="4572727" cy="4154361"/>
          </a:xfrm>
        </p:spPr>
        <p:txBody>
          <a:bodyPr>
            <a:noAutofit/>
          </a:bodyPr>
          <a:lstStyle/>
          <a:p>
            <a:pPr algn="ctr"/>
            <a:r>
              <a:rPr lang="en-GB" dirty="0"/>
              <a:t>Teamwork is efficient work</a:t>
            </a:r>
          </a:p>
          <a:p>
            <a:pPr marL="0" indent="0" algn="ctr">
              <a:buNone/>
            </a:pPr>
            <a:endParaRPr lang="en-GB" dirty="0"/>
          </a:p>
          <a:p>
            <a:pPr algn="ctr"/>
            <a:r>
              <a:rPr lang="en-GB" dirty="0"/>
              <a:t>Teams innovate faster</a:t>
            </a:r>
          </a:p>
          <a:p>
            <a:pPr marL="0" indent="0" algn="ctr">
              <a:buNone/>
            </a:pPr>
            <a:endParaRPr lang="en-GB" dirty="0"/>
          </a:p>
          <a:p>
            <a:pPr algn="ctr"/>
            <a:r>
              <a:rPr lang="en-GB" dirty="0"/>
              <a:t>Teammates learn from each other</a:t>
            </a:r>
          </a:p>
          <a:p>
            <a:pPr marL="0" indent="0" algn="ctr">
              <a:buNone/>
            </a:pPr>
            <a:endParaRPr lang="en-GB" dirty="0"/>
          </a:p>
          <a:p>
            <a:pPr algn="ctr"/>
            <a:r>
              <a:rPr lang="en-GB" dirty="0"/>
              <a:t>Healthy competition</a:t>
            </a:r>
          </a:p>
          <a:p>
            <a:pPr marL="0" indent="0" algn="ctr">
              <a:buNone/>
            </a:pPr>
            <a:endParaRPr lang="en-GB" dirty="0"/>
          </a:p>
          <a:p>
            <a:pPr algn="ctr"/>
            <a:r>
              <a:rPr lang="en-GB" dirty="0"/>
              <a:t>Forms strong working relationships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C23AAE9-365F-4455-AE31-C40D14FD51D6}"/>
              </a:ext>
            </a:extLst>
          </p:cNvPr>
          <p:cNvSpPr/>
          <p:nvPr/>
        </p:nvSpPr>
        <p:spPr>
          <a:xfrm>
            <a:off x="137174" y="175690"/>
            <a:ext cx="89382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Why is teamwork important….</a:t>
            </a:r>
          </a:p>
        </p:txBody>
      </p:sp>
    </p:spTree>
    <p:extLst>
      <p:ext uri="{BB962C8B-B14F-4D97-AF65-F5344CB8AC3E}">
        <p14:creationId xmlns:p14="http://schemas.microsoft.com/office/powerpoint/2010/main" val="16266337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 descr="Chain, Broken, Link, Freedom, Unleashed">
            <a:extLst>
              <a:ext uri="{FF2B5EF4-FFF2-40B4-BE49-F238E27FC236}">
                <a16:creationId xmlns:a16="http://schemas.microsoft.com/office/drawing/2014/main" id="{EAF2102D-D895-43AC-90E5-9B1E7F4100D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32" b="2"/>
          <a:stretch/>
        </p:blipFill>
        <p:spPr bwMode="auto">
          <a:xfrm>
            <a:off x="3632489" y="10"/>
            <a:ext cx="866851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" name="Rectangle 72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D58B731-54D8-4653-8CB1-91F4160F67CA}"/>
              </a:ext>
            </a:extLst>
          </p:cNvPr>
          <p:cNvSpPr/>
          <p:nvPr/>
        </p:nvSpPr>
        <p:spPr>
          <a:xfrm rot="21388149">
            <a:off x="-838259" y="692279"/>
            <a:ext cx="968443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The whole is greater than</a:t>
            </a:r>
          </a:p>
          <a:p>
            <a:pPr algn="ctr"/>
            <a:r>
              <a:rPr lang="en-GB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the sum of its parts</a:t>
            </a:r>
            <a:endParaRPr lang="en-GB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D7C9DA3-9E36-421B-A491-856B3C8532B0}"/>
              </a:ext>
            </a:extLst>
          </p:cNvPr>
          <p:cNvSpPr txBox="1"/>
          <p:nvPr/>
        </p:nvSpPr>
        <p:spPr>
          <a:xfrm>
            <a:off x="910902" y="3041714"/>
            <a:ext cx="3983591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GB" sz="3200" dirty="0"/>
              <a:t>This is always true:</a:t>
            </a:r>
          </a:p>
          <a:p>
            <a:pPr marL="285750" indent="-285750">
              <a:buFontTx/>
              <a:buChar char="-"/>
            </a:pPr>
            <a:r>
              <a:rPr lang="en-GB" sz="3200" dirty="0"/>
              <a:t>In sport</a:t>
            </a:r>
          </a:p>
          <a:p>
            <a:pPr marL="285750" indent="-285750">
              <a:buFontTx/>
              <a:buChar char="-"/>
            </a:pPr>
            <a:r>
              <a:rPr lang="en-GB" sz="3200" dirty="0"/>
              <a:t>In music</a:t>
            </a:r>
          </a:p>
          <a:p>
            <a:pPr marL="285750" indent="-285750">
              <a:buFontTx/>
              <a:buChar char="-"/>
            </a:pPr>
            <a:r>
              <a:rPr lang="en-GB" sz="3200" dirty="0"/>
              <a:t>In dance</a:t>
            </a:r>
          </a:p>
          <a:p>
            <a:pPr marL="285750" indent="-285750">
              <a:buFontTx/>
              <a:buChar char="-"/>
            </a:pPr>
            <a:r>
              <a:rPr lang="en-GB" sz="3200" dirty="0"/>
              <a:t>In drama</a:t>
            </a:r>
          </a:p>
          <a:p>
            <a:pPr marL="285750" indent="-285750">
              <a:buFontTx/>
              <a:buChar char="-"/>
            </a:pPr>
            <a:r>
              <a:rPr lang="en-GB" sz="3200" dirty="0"/>
              <a:t>And in the </a:t>
            </a:r>
            <a:r>
              <a:rPr lang="en-GB" sz="3200" b="1" i="1" u="sng" dirty="0"/>
              <a:t>classroom</a:t>
            </a:r>
          </a:p>
        </p:txBody>
      </p:sp>
    </p:spTree>
    <p:extLst>
      <p:ext uri="{BB962C8B-B14F-4D97-AF65-F5344CB8AC3E}">
        <p14:creationId xmlns:p14="http://schemas.microsoft.com/office/powerpoint/2010/main" val="305675340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381</Words>
  <Application>Microsoft Office PowerPoint</Application>
  <PresentationFormat>Widescreen</PresentationFormat>
  <Paragraphs>57</Paragraphs>
  <Slides>6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Its great when things just work…..</vt:lpstr>
      <vt:lpstr>PowerPoint Presentation</vt:lpstr>
      <vt:lpstr>What does this mean to me?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Its great when things just work…..</dc:title>
  <dc:creator>D Pearle</dc:creator>
  <cp:lastModifiedBy>S Poole</cp:lastModifiedBy>
  <cp:revision>3</cp:revision>
  <dcterms:created xsi:type="dcterms:W3CDTF">2021-09-13T18:40:06Z</dcterms:created>
  <dcterms:modified xsi:type="dcterms:W3CDTF">2023-10-16T05:47:52Z</dcterms:modified>
</cp:coreProperties>
</file>