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1" r:id="rId4"/>
    <p:sldId id="273" r:id="rId5"/>
    <p:sldId id="278" r:id="rId6"/>
    <p:sldId id="274" r:id="rId7"/>
    <p:sldId id="275" r:id="rId8"/>
    <p:sldId id="276" r:id="rId9"/>
    <p:sldId id="277" r:id="rId10"/>
    <p:sldId id="267" r:id="rId11"/>
  </p:sldIdLst>
  <p:sldSz cx="9144000" cy="6858000" type="screen4x3"/>
  <p:notesSz cx="6858000" cy="9144000"/>
  <p:embeddedFontLst>
    <p:embeddedFont>
      <p:font typeface="Roboto" panose="020B060402020202020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ＭＳ Ｐゴシック" panose="020B0600070205080204" pitchFamily="34" charset="-128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77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03">
          <p15:clr>
            <a:srgbClr val="A4A3A4"/>
          </p15:clr>
        </p15:guide>
        <p15:guide id="2" pos="2880">
          <p15:clr>
            <a:srgbClr val="A4A3A4"/>
          </p15:clr>
        </p15:guide>
        <p15:guide id="3" pos="453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orient="horz" pos="482">
          <p15:clr>
            <a:srgbClr val="A4A3A4"/>
          </p15:clr>
        </p15:guide>
        <p15:guide id="8" orient="horz" pos="3838">
          <p15:clr>
            <a:srgbClr val="A4A3A4"/>
          </p15:clr>
        </p15:guide>
        <p15:guide id="9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91" d="100"/>
          <a:sy n="91" d="100"/>
        </p:scale>
        <p:origin x="996" y="84"/>
      </p:cViewPr>
      <p:guideLst>
        <p:guide orient="horz" pos="3203"/>
        <p:guide pos="2880"/>
        <p:guide pos="453"/>
        <p:guide orient="horz" pos="3974"/>
        <p:guide pos="5420"/>
        <p:guide orient="horz" pos="34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55CFAC5-9677-C878-FE6D-F736AB2D07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A2FFB1-F9F2-9992-A510-DBF697041D6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C02295-DD8B-914E-BA5D-19E6702DD218}" type="datetimeFigureOut">
              <a:rPr lang="en-GB"/>
              <a:pPr>
                <a:defRPr/>
              </a:pPr>
              <a:t>06/01/2025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7D0CF5-AA05-2982-0445-31CD69ACDE0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7E6DB2-F57D-4D36-FED8-E65D23547F0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B3676DF-B39A-3C4D-876A-B4BB675F2A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418611-096E-B458-46BA-C5B59ED2874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575823-345B-BF32-48D9-8F10CE0BAF0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D9E3A5-149E-0640-8C40-6ED90DACB90F}" type="datetimeFigureOut">
              <a:rPr lang="en-GB"/>
              <a:pPr>
                <a:defRPr/>
              </a:pPr>
              <a:t>06/01/2025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69A169E-4D4F-B8CC-BA6E-A502161110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4A4AADF-5B67-386D-91A7-523087D28B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EB9D6B-CA0F-2977-8F82-BDC113460AF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775970-3DE4-6FF3-EA87-26ED2A0176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66C64A7-CEA1-854A-8D74-BB21A347FE5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C7302EB-B82A-4167-6462-1F28708278C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7831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B32AEF7-9E0A-AB99-9F0F-32A93657F01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2E360E2-5CEC-7017-2650-FF37BD3F3E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3096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D1B4366-464A-EAED-C46B-5C3D025E878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 i="0">
                <a:latin typeface="Twinkl" panose="02000000000000000000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1718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F90525A-DF27-2D7F-4A0F-E15C24C50509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F88D9150-6CAB-9175-1443-D91C1A70D93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473B36D-D600-808A-64EA-666E374DA95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D73DCFE-C27F-4E8A-BA25-F4B74A8C4AA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6" name="Content Placeholder 15">
            <a:extLst>
              <a:ext uri="{FF2B5EF4-FFF2-40B4-BE49-F238E27FC236}">
                <a16:creationId xmlns:a16="http://schemas.microsoft.com/office/drawing/2014/main" id="{BA283072-ABA8-7A67-F130-36903000135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893366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3A21B59-BC36-0B9C-AB7A-15D992A5F7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85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2794D20-6C06-23DA-B87F-2D6F80D323D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2F5C97A-9596-BF1D-F455-629B52FA74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jpeg"/><Relationship Id="rId3" Type="http://schemas.openxmlformats.org/officeDocument/2006/relationships/hyperlink" Target="https://www.flickr.com/photos/scottishgovernment/51190914370/" TargetMode="External"/><Relationship Id="rId7" Type="http://schemas.openxmlformats.org/officeDocument/2006/relationships/image" Target="../media/image19.jpeg"/><Relationship Id="rId12" Type="http://schemas.openxmlformats.org/officeDocument/2006/relationships/hyperlink" Target="https://members.parliament.uk/member/188/portrait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11" Type="http://schemas.openxmlformats.org/officeDocument/2006/relationships/image" Target="../media/image23.png"/><Relationship Id="rId5" Type="http://schemas.openxmlformats.org/officeDocument/2006/relationships/hyperlink" Target="https://creativecommons.org/licenses/by/2.0/" TargetMode="External"/><Relationship Id="rId15" Type="http://schemas.openxmlformats.org/officeDocument/2006/relationships/hyperlink" Target="https://creativecommons.org/licenses/by/3.0" TargetMode="External"/><Relationship Id="rId10" Type="http://schemas.openxmlformats.org/officeDocument/2006/relationships/image" Target="../media/image22.png"/><Relationship Id="rId4" Type="http://schemas.openxmlformats.org/officeDocument/2006/relationships/hyperlink" Target="https://www.flickr.com/photos/scottishgovernment/" TargetMode="External"/><Relationship Id="rId9" Type="http://schemas.openxmlformats.org/officeDocument/2006/relationships/image" Target="../media/image21.png"/><Relationship Id="rId14" Type="http://schemas.openxmlformats.org/officeDocument/2006/relationships/hyperlink" Target="https://commons.wikimedia.org/wiki/File:Official_portrait_of_Rishi_Sunak_crop_2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27069" y="5503026"/>
            <a:ext cx="428105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International Day of Democracy </a:t>
            </a:r>
            <a:r>
              <a:rPr lang="en-GB" smtClean="0"/>
              <a:t>is </a:t>
            </a:r>
            <a:r>
              <a:rPr lang="en-GB" smtClean="0"/>
              <a:t>15/9/24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8FEF569D-5D90-21C4-8943-310E28033037}"/>
              </a:ext>
            </a:extLst>
          </p:cNvPr>
          <p:cNvSpPr>
            <a:spLocks/>
          </p:cNvSpPr>
          <p:nvPr/>
        </p:nvSpPr>
        <p:spPr bwMode="auto">
          <a:xfrm>
            <a:off x="461963" y="68897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/>
              <a:t>What Do You Know </a:t>
            </a:r>
            <a:br>
              <a:rPr lang="en-GB" altLang="en-US" sz="3600" b="1" dirty="0"/>
            </a:br>
            <a:r>
              <a:rPr lang="en-GB" altLang="en-US" sz="3600" b="1" dirty="0"/>
              <a:t>about Democracy?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23CD286-78C2-B2D9-FEF3-CE2C93A7E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0" y="1828800"/>
            <a:ext cx="68199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159D19-911C-7E87-4F43-E75E1FDD7F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2660650"/>
            <a:ext cx="7669212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73B7E24-31AB-6317-1104-AE1EFC6545C0}"/>
              </a:ext>
            </a:extLst>
          </p:cNvPr>
          <p:cNvSpPr/>
          <p:nvPr/>
        </p:nvSpPr>
        <p:spPr>
          <a:xfrm>
            <a:off x="719138" y="5597525"/>
            <a:ext cx="7688262" cy="495300"/>
          </a:xfrm>
          <a:prstGeom prst="rect">
            <a:avLst/>
          </a:prstGeom>
          <a:solidFill>
            <a:srgbClr val="0096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itle 20">
            <a:extLst>
              <a:ext uri="{FF2B5EF4-FFF2-40B4-BE49-F238E27FC236}">
                <a16:creationId xmlns:a16="http://schemas.microsoft.com/office/drawing/2014/main" id="{6607307F-11AD-3374-BC94-33865DEB3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50863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Twinkl" panose="02000000000000000000" pitchFamily="2" charset="77"/>
              </a:rPr>
              <a:t>What Is a Democracy?</a:t>
            </a:r>
            <a:endParaRPr lang="en-GB" altLang="en-US" sz="3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E8E736-E13C-8A85-0A6C-758465320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017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have a political system that is called a democracy.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22EB6A-9F02-E86A-70A3-BA472172D6F3}"/>
              </a:ext>
            </a:extLst>
          </p:cNvPr>
          <p:cNvSpPr>
            <a:spLocks/>
          </p:cNvSpPr>
          <p:nvPr/>
        </p:nvSpPr>
        <p:spPr bwMode="auto">
          <a:xfrm>
            <a:off x="719138" y="5597525"/>
            <a:ext cx="768667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This means that our country is ruled by the people.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2C1C02B-7D3D-7919-B174-0FD0AA7D7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8725" y="2033588"/>
            <a:ext cx="66865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Democracy means </a:t>
            </a:r>
            <a:r>
              <a:rPr lang="en-GB" altLang="en-US" b="1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‘rule by the people’. </a:t>
            </a:r>
            <a:r>
              <a:rPr lang="en-GB" altLang="en-US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It comes from the Greek words </a:t>
            </a:r>
            <a:r>
              <a:rPr lang="en-GB" altLang="en-US" b="1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dêmos</a:t>
            </a:r>
            <a:r>
              <a:rPr lang="en-GB" altLang="en-US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, which means people, and </a:t>
            </a:r>
            <a:r>
              <a:rPr lang="en-GB" altLang="en-US" b="1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krátos</a:t>
            </a:r>
            <a:r>
              <a:rPr lang="en-GB" altLang="en-US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 which </a:t>
            </a:r>
            <a:br>
              <a:rPr lang="en-GB" altLang="en-US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</a:br>
            <a:r>
              <a:rPr lang="en-GB" altLang="en-US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means </a:t>
            </a:r>
            <a:r>
              <a:rPr lang="en-GB" altLang="en-US" b="1">
                <a:solidFill>
                  <a:schemeClr val="tx1"/>
                </a:solidFill>
                <a:ea typeface="ＭＳ Ｐゴシック" panose="020B0600070205080204" pitchFamily="34" charset="-128"/>
                <a:cs typeface="Twinkl" panose="02000000000000000000" pitchFamily="2" charset="77"/>
              </a:rPr>
              <a:t>rule or strength.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3E997D8C-6077-E9E1-73BC-C97AAF26AEAD}"/>
              </a:ext>
            </a:extLst>
          </p:cNvPr>
          <p:cNvSpPr>
            <a:spLocks/>
          </p:cNvSpPr>
          <p:nvPr/>
        </p:nvSpPr>
        <p:spPr bwMode="auto">
          <a:xfrm>
            <a:off x="461963" y="68897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/>
              <a:t>Ruled by the People?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821145-7EB7-9FA1-77A0-C775AB657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6561">
            <a:off x="6575425" y="1947863"/>
            <a:ext cx="1636713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C9D92C-2E48-A09F-F7F6-CF8AFA6590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59641">
            <a:off x="881063" y="2011363"/>
            <a:ext cx="165100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8773571-4252-029E-4FE6-5141423F7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938" y="1690688"/>
            <a:ext cx="76327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What do you think this means?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CD8571E-F6C6-223E-3D05-A2CC5890D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8725" y="2306638"/>
            <a:ext cx="6686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Do we get to decide on the rules?</a:t>
            </a:r>
          </a:p>
        </p:txBody>
      </p:sp>
      <p:pic>
        <p:nvPicPr>
          <p:cNvPr id="12295" name="Picture 2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0174AD17-7805-62BB-C5D9-D691E381F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2870200"/>
            <a:ext cx="1778000" cy="508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95ED800-B42C-3B73-0591-B681CAF4E0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97300" y="3744913"/>
            <a:ext cx="1563688" cy="440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2297" name="Picture 8" descr="A picture containing sitting, front, food, glass&#10;&#10;Description automatically generated">
            <a:extLst>
              <a:ext uri="{FF2B5EF4-FFF2-40B4-BE49-F238E27FC236}">
                <a16:creationId xmlns:a16="http://schemas.microsoft.com/office/drawing/2014/main" id="{31DF8B76-4A23-9EC8-3648-6D209B390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3113088"/>
            <a:ext cx="1885950" cy="543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E73D9358-7191-777B-C985-4AFC4371D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603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Twinkl" panose="02000000000000000000" pitchFamily="2" charset="77"/>
              </a:rPr>
              <a:t>What Does Democracy Mean?</a:t>
            </a:r>
            <a:endParaRPr lang="en-GB" altLang="en-US" sz="3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139BE6-BA5F-754B-456D-0A36922905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471613"/>
            <a:ext cx="4479925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the United Kingdom, we hold an </a:t>
            </a:r>
            <a:r>
              <a:rPr lang="en-GB" altLang="en-US" b="1">
                <a:solidFill>
                  <a:schemeClr val="tx1"/>
                </a:solidFill>
              </a:rPr>
              <a:t>election</a:t>
            </a:r>
            <a:r>
              <a:rPr lang="en-GB" altLang="en-US">
                <a:solidFill>
                  <a:schemeClr val="tx1"/>
                </a:solidFill>
              </a:rPr>
              <a:t> to choose someone to </a:t>
            </a:r>
            <a:r>
              <a:rPr lang="en-GB" altLang="en-US" b="1">
                <a:solidFill>
                  <a:schemeClr val="tx1"/>
                </a:solidFill>
              </a:rPr>
              <a:t>represent</a:t>
            </a:r>
            <a:r>
              <a:rPr lang="en-GB" altLang="en-US">
                <a:solidFill>
                  <a:schemeClr val="tx1"/>
                </a:solidFill>
              </a:rPr>
              <a:t> us.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Most </a:t>
            </a:r>
            <a:r>
              <a:rPr lang="en-GB" altLang="en-US" b="1">
                <a:solidFill>
                  <a:schemeClr val="tx1"/>
                </a:solidFill>
              </a:rPr>
              <a:t>candidates</a:t>
            </a:r>
            <a:r>
              <a:rPr lang="en-GB" altLang="en-US">
                <a:solidFill>
                  <a:schemeClr val="tx1"/>
                </a:solidFill>
              </a:rPr>
              <a:t> who ’stand’ for election belong to a political party – a group of people who share similar beliefs.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Together, people who belong to the party agree on changes they will make if they are elected. These are called </a:t>
            </a:r>
            <a:r>
              <a:rPr lang="en-GB" altLang="en-US" b="1">
                <a:solidFill>
                  <a:schemeClr val="tx1"/>
                </a:solidFill>
              </a:rPr>
              <a:t>policies</a:t>
            </a:r>
            <a:r>
              <a:rPr lang="en-GB" altLang="en-US">
                <a:solidFill>
                  <a:schemeClr val="tx1"/>
                </a:solidFill>
              </a:rPr>
              <a:t>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leaders of the political parties share their main policies with members of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the public.</a:t>
            </a:r>
          </a:p>
        </p:txBody>
      </p:sp>
      <p:pic>
        <p:nvPicPr>
          <p:cNvPr id="13316" name="Picture 7">
            <a:extLst>
              <a:ext uri="{FF2B5EF4-FFF2-40B4-BE49-F238E27FC236}">
                <a16:creationId xmlns:a16="http://schemas.microsoft.com/office/drawing/2014/main" id="{35E18356-FE86-A4A7-29EF-E413CC6D8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0" y="1460500"/>
            <a:ext cx="2705100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AF88C92-F17B-EE22-2F3E-2CE2E2C0C1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033588"/>
            <a:ext cx="1003300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5A9121-FC29-2548-71C7-994496B656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0" y="3833813"/>
            <a:ext cx="1001713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9D7ED4A-C6B4-4278-6421-EA1E1B0440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2033588"/>
            <a:ext cx="1001713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93EA06D-9CBC-7F33-6124-B8A7854429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288" y="3833813"/>
            <a:ext cx="1119187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8E79A38-C21A-703F-C35B-A130C03EDA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3833813"/>
            <a:ext cx="1004887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A65301-DD69-73D8-89D2-D064390EDD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413" y="2033588"/>
            <a:ext cx="985837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0">
            <a:extLst>
              <a:ext uri="{FF2B5EF4-FFF2-40B4-BE49-F238E27FC236}">
                <a16:creationId xmlns:a16="http://schemas.microsoft.com/office/drawing/2014/main" id="{D8724046-C685-95BA-0463-3070AF632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9"/>
          <a:stretch>
            <a:fillRect/>
          </a:stretch>
        </p:blipFill>
        <p:spPr bwMode="auto">
          <a:xfrm>
            <a:off x="6591300" y="1558925"/>
            <a:ext cx="1831975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20">
            <a:extLst>
              <a:ext uri="{FF2B5EF4-FFF2-40B4-BE49-F238E27FC236}">
                <a16:creationId xmlns:a16="http://schemas.microsoft.com/office/drawing/2014/main" id="{7A0BDA0B-3DF4-A54C-FF29-9CF4EBB3C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603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Twinkl" panose="02000000000000000000" pitchFamily="2" charset="77"/>
              </a:rPr>
              <a:t>The Main Political Parties</a:t>
            </a:r>
            <a:endParaRPr lang="en-GB" altLang="en-US" sz="3600" dirty="0"/>
          </a:p>
        </p:txBody>
      </p:sp>
      <p:sp>
        <p:nvSpPr>
          <p:cNvPr id="14340" name="TextBox 11">
            <a:extLst>
              <a:ext uri="{FF2B5EF4-FFF2-40B4-BE49-F238E27FC236}">
                <a16:creationId xmlns:a16="http://schemas.microsoft.com/office/drawing/2014/main" id="{DEF6F170-FD2B-DC8A-2366-282B834D6B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913" y="4267200"/>
            <a:ext cx="1903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</a:rPr>
              <a:t>"</a:t>
            </a: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  <a:hlinkClick r:id="rId3"/>
              </a:rPr>
              <a:t>Cabinet Secretary for Health and Social Care, Humza </a:t>
            </a:r>
            <a:r>
              <a:rPr lang="en-GB" altLang="en-US" sz="500" dirty="0" err="1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  <a:hlinkClick r:id="rId3"/>
              </a:rPr>
              <a:t>Yousaf</a:t>
            </a: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</a:rPr>
              <a:t>" by </a:t>
            </a: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  <a:hlinkClick r:id="rId4"/>
              </a:rPr>
              <a:t>Scottish Government</a:t>
            </a: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</a:rPr>
              <a:t> is licensed under </a:t>
            </a: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  <a:hlinkClick r:id="rId5"/>
              </a:rPr>
              <a:t>CC BY 2.0</a:t>
            </a:r>
            <a:endParaRPr lang="en-GB" altLang="en-US" sz="500" dirty="0">
              <a:solidFill>
                <a:schemeClr val="tx1"/>
              </a:solidFill>
              <a:latin typeface="Roboto" panose="02000000000000000000" pitchFamily="2" charset="0"/>
              <a:ea typeface="ＭＳ Ｐゴシック" panose="020B0600070205080204" pitchFamily="34" charset="-128"/>
              <a:cs typeface="Twinkl" panose="02000000000000000000" pitchFamily="2" charset="77"/>
            </a:endParaRPr>
          </a:p>
        </p:txBody>
      </p:sp>
      <p:pic>
        <p:nvPicPr>
          <p:cNvPr id="13" name="Picture 8">
            <a:extLst>
              <a:ext uri="{FF2B5EF4-FFF2-40B4-BE49-F238E27FC236}">
                <a16:creationId xmlns:a16="http://schemas.microsoft.com/office/drawing/2014/main" id="{552DA220-9978-9E4F-A5A8-2C008F1F967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7" r="4723"/>
          <a:stretch>
            <a:fillRect/>
          </a:stretch>
        </p:blipFill>
        <p:spPr bwMode="auto">
          <a:xfrm>
            <a:off x="2743200" y="1550988"/>
            <a:ext cx="1828800" cy="268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>
            <a:extLst>
              <a:ext uri="{FF2B5EF4-FFF2-40B4-BE49-F238E27FC236}">
                <a16:creationId xmlns:a16="http://schemas.microsoft.com/office/drawing/2014/main" id="{EB903130-ACD6-B246-51BA-E6FF9DC074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0" t="853" b="794"/>
          <a:stretch/>
        </p:blipFill>
        <p:spPr bwMode="auto">
          <a:xfrm>
            <a:off x="4667250" y="1550988"/>
            <a:ext cx="182880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2EFF696-7020-041D-2165-660C004EA7B4}"/>
              </a:ext>
            </a:extLst>
          </p:cNvPr>
          <p:cNvGrpSpPr>
            <a:grpSpLocks/>
          </p:cNvGrpSpPr>
          <p:nvPr/>
        </p:nvGrpSpPr>
        <p:grpSpPr bwMode="auto">
          <a:xfrm>
            <a:off x="2673350" y="4548188"/>
            <a:ext cx="1946275" cy="1474787"/>
            <a:chOff x="2673620" y="4548188"/>
            <a:chExt cx="1946274" cy="1474787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6AA1303-050F-97CC-C537-26B604A75D2E}"/>
                </a:ext>
              </a:extLst>
            </p:cNvPr>
            <p:cNvSpPr txBox="1"/>
            <p:nvPr/>
          </p:nvSpPr>
          <p:spPr>
            <a:xfrm>
              <a:off x="2673620" y="4548188"/>
              <a:ext cx="1946274" cy="6159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b="1" dirty="0">
                  <a:latin typeface="Twinkl" pitchFamily="2" charset="0"/>
                </a:rPr>
                <a:t>Sir Keir Starmer</a:t>
              </a:r>
              <a:endParaRPr lang="en-GB" b="1" dirty="0">
                <a:latin typeface="Twinkl" pitchFamily="2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1600" b="1" dirty="0">
                  <a:latin typeface="Twinkl" pitchFamily="2" charset="0"/>
                </a:rPr>
                <a:t>Labour</a:t>
              </a:r>
              <a:endParaRPr lang="pl-PL" sz="1050" dirty="0">
                <a:latin typeface="Twinkl" pitchFamily="2" charset="0"/>
              </a:endParaRPr>
            </a:p>
          </p:txBody>
        </p:sp>
        <p:pic>
          <p:nvPicPr>
            <p:cNvPr id="14356" name="Picture 8">
              <a:extLst>
                <a:ext uri="{FF2B5EF4-FFF2-40B4-BE49-F238E27FC236}">
                  <a16:creationId xmlns:a16="http://schemas.microsoft.com/office/drawing/2014/main" id="{2B55AE82-0E72-E59F-65E8-0E15112C63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1363" y="5303838"/>
              <a:ext cx="750887" cy="719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BB97F14-36A3-6026-5B7B-D854488F6F34}"/>
              </a:ext>
            </a:extLst>
          </p:cNvPr>
          <p:cNvGrpSpPr>
            <a:grpSpLocks/>
          </p:cNvGrpSpPr>
          <p:nvPr/>
        </p:nvGrpSpPr>
        <p:grpSpPr bwMode="auto">
          <a:xfrm>
            <a:off x="6496050" y="4548188"/>
            <a:ext cx="1946275" cy="1474787"/>
            <a:chOff x="6496050" y="4548188"/>
            <a:chExt cx="1946275" cy="147478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6A952B1-BCD8-A6E4-4BF8-293260CC1F32}"/>
                </a:ext>
              </a:extLst>
            </p:cNvPr>
            <p:cNvSpPr txBox="1"/>
            <p:nvPr/>
          </p:nvSpPr>
          <p:spPr>
            <a:xfrm>
              <a:off x="6496050" y="4548188"/>
              <a:ext cx="1946275" cy="6159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latin typeface="Twinkl" pitchFamily="2" charset="0"/>
                </a:rPr>
                <a:t>Ed Davey</a:t>
              </a:r>
              <a:br>
                <a:rPr lang="en-GB" b="1" dirty="0">
                  <a:latin typeface="Twinkl" pitchFamily="2" charset="0"/>
                </a:rPr>
              </a:br>
              <a:r>
                <a:rPr lang="pl-PL" sz="1600" b="1" dirty="0">
                  <a:latin typeface="Twinkl" pitchFamily="2" charset="0"/>
                </a:rPr>
                <a:t>Liberal Democrats</a:t>
              </a:r>
              <a:endParaRPr lang="pl-PL" sz="1050" dirty="0">
                <a:latin typeface="Twinkl" pitchFamily="2" charset="0"/>
              </a:endParaRPr>
            </a:p>
          </p:txBody>
        </p:sp>
        <p:pic>
          <p:nvPicPr>
            <p:cNvPr id="14354" name="Picture 12">
              <a:extLst>
                <a:ext uri="{FF2B5EF4-FFF2-40B4-BE49-F238E27FC236}">
                  <a16:creationId xmlns:a16="http://schemas.microsoft.com/office/drawing/2014/main" id="{A21C55FD-B1F5-BC39-1C8C-87D818BA5A2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6750" y="5303838"/>
              <a:ext cx="927100" cy="719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13E47B9-8F0D-1802-B189-57856FE866F2}"/>
              </a:ext>
            </a:extLst>
          </p:cNvPr>
          <p:cNvGrpSpPr>
            <a:grpSpLocks/>
          </p:cNvGrpSpPr>
          <p:nvPr/>
        </p:nvGrpSpPr>
        <p:grpSpPr bwMode="auto">
          <a:xfrm>
            <a:off x="4633913" y="4548188"/>
            <a:ext cx="1914525" cy="1474787"/>
            <a:chOff x="4633913" y="4548188"/>
            <a:chExt cx="1914525" cy="147478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5678480-745D-AC14-EE9A-C69307839A81}"/>
                </a:ext>
              </a:extLst>
            </p:cNvPr>
            <p:cNvSpPr txBox="1"/>
            <p:nvPr/>
          </p:nvSpPr>
          <p:spPr>
            <a:xfrm>
              <a:off x="4633913" y="4548188"/>
              <a:ext cx="1914525" cy="6155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b="1" dirty="0">
                  <a:latin typeface="Twinkl" pitchFamily="2" charset="0"/>
                </a:rPr>
                <a:t>Humza Yousaf</a:t>
              </a:r>
              <a:r>
                <a:rPr lang="en-GB" b="1" dirty="0">
                  <a:latin typeface="Twinkl" pitchFamily="2" charset="0"/>
                </a:rPr>
                <a:t> </a:t>
              </a:r>
              <a:r>
                <a:rPr lang="pl-PL" sz="1600" b="1" dirty="0">
                  <a:latin typeface="Twinkl" pitchFamily="2" charset="0"/>
                </a:rPr>
                <a:t>SNP</a:t>
              </a:r>
              <a:endParaRPr lang="pl-PL" sz="1050" dirty="0">
                <a:latin typeface="Twinkl" pitchFamily="2" charset="0"/>
              </a:endParaRPr>
            </a:p>
          </p:txBody>
        </p:sp>
        <p:pic>
          <p:nvPicPr>
            <p:cNvPr id="14352" name="Picture 13">
              <a:extLst>
                <a:ext uri="{FF2B5EF4-FFF2-40B4-BE49-F238E27FC236}">
                  <a16:creationId xmlns:a16="http://schemas.microsoft.com/office/drawing/2014/main" id="{7FA8FA93-3BDB-0C5D-C8B4-353709D534C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600" y="5303838"/>
              <a:ext cx="819150" cy="719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E8428A2-F622-713D-ADED-8567BF895217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4548188"/>
            <a:ext cx="1839913" cy="1460500"/>
            <a:chOff x="838200" y="4548188"/>
            <a:chExt cx="1839913" cy="146027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859615D-53AC-848E-582F-83A63557D748}"/>
                </a:ext>
              </a:extLst>
            </p:cNvPr>
            <p:cNvSpPr txBox="1"/>
            <p:nvPr/>
          </p:nvSpPr>
          <p:spPr>
            <a:xfrm>
              <a:off x="838200" y="4548188"/>
              <a:ext cx="1839913" cy="5846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b="1" dirty="0">
                  <a:latin typeface="Twinkl" pitchFamily="2" charset="0"/>
                </a:rPr>
                <a:t>Rishi Sunak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1600" b="1" dirty="0">
                  <a:latin typeface="Twinkl" pitchFamily="2" charset="0"/>
                </a:rPr>
                <a:t>Conservatives</a:t>
              </a:r>
              <a:endParaRPr lang="pl-PL" sz="1050" dirty="0">
                <a:latin typeface="Twinkl" pitchFamily="2" charset="0"/>
              </a:endParaRPr>
            </a:p>
          </p:txBody>
        </p:sp>
        <p:pic>
          <p:nvPicPr>
            <p:cNvPr id="14350" name="Picture 1">
              <a:extLst>
                <a:ext uri="{FF2B5EF4-FFF2-40B4-BE49-F238E27FC236}">
                  <a16:creationId xmlns:a16="http://schemas.microsoft.com/office/drawing/2014/main" id="{245EC939-ECBB-F143-382E-043F2C6B5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2690" y="5348549"/>
              <a:ext cx="879819" cy="659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8" name="TextBox 11">
            <a:extLst>
              <a:ext uri="{FF2B5EF4-FFF2-40B4-BE49-F238E27FC236}">
                <a16:creationId xmlns:a16="http://schemas.microsoft.com/office/drawing/2014/main" id="{B54185C9-DA4B-7DC0-C396-FC49D62692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1775" y="4267279"/>
            <a:ext cx="18510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</a:rPr>
              <a:t>"Official portrait of Rt Hon Sir Edward Davey MP in 2020" by </a:t>
            </a: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  <a:hlinkClick r:id="rId12"/>
              </a:rPr>
              <a:t>Richard Townshend </a:t>
            </a: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ＭＳ Ｐゴシック" panose="020B0600070205080204" pitchFamily="34" charset="-128"/>
                <a:cs typeface="Twinkl" panose="02000000000000000000" pitchFamily="2" charset="77"/>
              </a:rPr>
              <a:t>is licensed under CC BY 3.0</a:t>
            </a:r>
          </a:p>
        </p:txBody>
      </p:sp>
      <p:pic>
        <p:nvPicPr>
          <p:cNvPr id="7" name="Picture 19">
            <a:extLst>
              <a:ext uri="{FF2B5EF4-FFF2-40B4-BE49-F238E27FC236}">
                <a16:creationId xmlns:a16="http://schemas.microsoft.com/office/drawing/2014/main" id="{A5F7AFA8-6D15-4104-5904-58BF90332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6" r="3846"/>
          <a:stretch/>
        </p:blipFill>
        <p:spPr bwMode="auto">
          <a:xfrm>
            <a:off x="792163" y="1550988"/>
            <a:ext cx="1852612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1">
            <a:extLst>
              <a:ext uri="{FF2B5EF4-FFF2-40B4-BE49-F238E27FC236}">
                <a16:creationId xmlns:a16="http://schemas.microsoft.com/office/drawing/2014/main" id="{3F60F576-A922-AEA8-D56D-EE1E46347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" y="4274894"/>
            <a:ext cx="185102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ＭＳ Ｐゴシック" panose="020B0600070205080204" pitchFamily="34" charset="-128"/>
                <a:cs typeface="Twinkl" panose="02000000000000000000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Twinkl" panose="02000000000000000000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Twinkl" panose="02000000000000000000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Twinkl" panose="02000000000000000000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Twinkl" panose="02000000000000000000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Twinkl" panose="02000000000000000000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Twinkl" panose="02000000000000000000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Twinkl" panose="02000000000000000000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Twinkl" panose="02000000000000000000" pitchFamily="2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sz="5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“Official portrait of Rishi Sunak, taken June 2017” by</a:t>
            </a:r>
            <a:r>
              <a:rPr lang="en-US" altLang="en-US" sz="500" dirty="0">
                <a:latin typeface="Roboto" panose="02000000000000000000" pitchFamily="2" charset="0"/>
                <a:ea typeface="Roboto" panose="02000000000000000000" pitchFamily="2" charset="0"/>
              </a:rPr>
              <a:t/>
            </a:r>
            <a:br>
              <a:rPr lang="en-US" altLang="en-US" sz="500" dirty="0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GB" sz="500" b="0" i="0" u="none" strike="noStrike" dirty="0">
                <a:solidFill>
                  <a:srgbClr val="0645A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14"/>
              </a:rPr>
              <a:t>Chris McAndrew </a:t>
            </a:r>
            <a:r>
              <a:rPr lang="en-GB" sz="500" b="0" i="0" dirty="0">
                <a:solidFill>
                  <a:srgbClr val="362B3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, </a:t>
            </a:r>
            <a:r>
              <a:rPr lang="en-GB" sz="500" b="0" i="0" u="none" strike="noStrike" dirty="0">
                <a:solidFill>
                  <a:srgbClr val="0645A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hlinkClick r:id="rId15"/>
              </a:rPr>
              <a:t>CC BY 3.0</a:t>
            </a:r>
            <a:r>
              <a:rPr lang="en-GB" sz="500" b="0" i="0" dirty="0">
                <a:solidFill>
                  <a:srgbClr val="362B36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, via Wikimedia Commons</a:t>
            </a:r>
            <a:endParaRPr lang="en-US" altLang="en-US" sz="5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145F6ED-32B5-045A-72B0-8B2342760D7F}"/>
              </a:ext>
            </a:extLst>
          </p:cNvPr>
          <p:cNvSpPr/>
          <p:nvPr/>
        </p:nvSpPr>
        <p:spPr>
          <a:xfrm>
            <a:off x="719138" y="2182813"/>
            <a:ext cx="7705725" cy="495300"/>
          </a:xfrm>
          <a:prstGeom prst="rect">
            <a:avLst/>
          </a:prstGeom>
          <a:solidFill>
            <a:srgbClr val="0096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Title 20">
            <a:extLst>
              <a:ext uri="{FF2B5EF4-FFF2-40B4-BE49-F238E27FC236}">
                <a16:creationId xmlns:a16="http://schemas.microsoft.com/office/drawing/2014/main" id="{45220B2D-5EA8-CC8C-3569-830876182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603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Twinkl" panose="02000000000000000000" pitchFamily="2" charset="77"/>
              </a:rPr>
              <a:t>How is a Political Party Elected?</a:t>
            </a:r>
            <a:endParaRPr lang="en-GB" altLang="en-US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1CF8EEB-BFC5-7FA5-2580-343E887494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454150"/>
            <a:ext cx="7669212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Every citizen should listen to the policies of the different parties and candidates. Then they should decide on who to vote for.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D57B13C-94E2-C6B8-D59D-10248ACDF17C}"/>
              </a:ext>
            </a:extLst>
          </p:cNvPr>
          <p:cNvSpPr/>
          <p:nvPr/>
        </p:nvSpPr>
        <p:spPr>
          <a:xfrm>
            <a:off x="719138" y="4887913"/>
            <a:ext cx="3751262" cy="1254125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itchFamily="50" charset="0"/>
              </a:rPr>
              <a:t>Each person votes for the candidate of his or her choice.  They do this by putting a ‘X’ cross beside the person’s name on the ballot paper.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FD0F7F6-3964-2A20-32ED-84B97F825B9A}"/>
              </a:ext>
            </a:extLst>
          </p:cNvPr>
          <p:cNvSpPr/>
          <p:nvPr/>
        </p:nvSpPr>
        <p:spPr>
          <a:xfrm>
            <a:off x="4699000" y="4887913"/>
            <a:ext cx="3725863" cy="1530350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itchFamily="50" charset="0"/>
              </a:rPr>
              <a:t>At the end of the election day, the votes are added up. The candidate with the highest number of votes (the majority) is declared </a:t>
            </a:r>
            <a:b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Twinkl" pitchFamily="50" charset="0"/>
              </a:rPr>
              <a:t>the winner.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5C5045-B9FB-7596-722D-6B61E2C526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3163" y="2238375"/>
            <a:ext cx="6797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People must be 18 or over to take part in an election.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ECC048-9831-454B-A272-84262F8F4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2882900"/>
            <a:ext cx="1793875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icture 5" descr="A picture containing monitor, computer, drawing&#10;&#10;Description automatically generated">
            <a:extLst>
              <a:ext uri="{FF2B5EF4-FFF2-40B4-BE49-F238E27FC236}">
                <a16:creationId xmlns:a16="http://schemas.microsoft.com/office/drawing/2014/main" id="{3CEF6A8C-34B1-6AE8-9E77-F312FB83D38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32475" y="2867025"/>
            <a:ext cx="1458913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3" grpId="0"/>
      <p:bldP spid="25" grpId="0"/>
      <p:bldP spid="26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8881AE2D-F398-A859-11CF-6B942CE1FF25}"/>
              </a:ext>
            </a:extLst>
          </p:cNvPr>
          <p:cNvSpPr/>
          <p:nvPr/>
        </p:nvSpPr>
        <p:spPr>
          <a:xfrm>
            <a:off x="719138" y="4906963"/>
            <a:ext cx="7434262" cy="860425"/>
          </a:xfrm>
          <a:prstGeom prst="rect">
            <a:avLst/>
          </a:prstGeom>
          <a:solidFill>
            <a:srgbClr val="0096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0">
            <a:extLst>
              <a:ext uri="{FF2B5EF4-FFF2-40B4-BE49-F238E27FC236}">
                <a16:creationId xmlns:a16="http://schemas.microsoft.com/office/drawing/2014/main" id="{C22B866C-8F13-37AA-4669-D847BE6C2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87388"/>
            <a:ext cx="8220075" cy="995362"/>
          </a:xfrm>
        </p:spPr>
        <p:txBody>
          <a:bodyPr/>
          <a:lstStyle/>
          <a:p>
            <a:pPr algn="ctr" eaLnBrk="1" hangingPunct="1"/>
            <a:r>
              <a:rPr lang="en-GB" altLang="en-US" sz="3600" dirty="0">
                <a:latin typeface="Twinkl" panose="02000000000000000000" pitchFamily="2" charset="77"/>
              </a:rPr>
              <a:t>In Our Democracy, Every Citizen Has Certain Basic Rights.</a:t>
            </a:r>
            <a:endParaRPr lang="en-GB" altLang="en-US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7B7BC34-FC11-E7F3-C322-380FCD094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971675"/>
            <a:ext cx="7669212" cy="208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 one can tell you what you must think, believe, say or not say.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Everyone is free to choose their own religion and to worship and practice their religion as they want to.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Every individual has the right to enjoy their own culture, along with other members of their group, even if their group is a minority.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57FBF0-AF8D-C6CC-8AD5-D89088D2F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5000625"/>
            <a:ext cx="61007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However everyone must exercise these rights peacefully, with respect for the law and the rights of others.</a:t>
            </a:r>
          </a:p>
        </p:txBody>
      </p:sp>
      <p:pic>
        <p:nvPicPr>
          <p:cNvPr id="16390" name="Picture 3">
            <a:extLst>
              <a:ext uri="{FF2B5EF4-FFF2-40B4-BE49-F238E27FC236}">
                <a16:creationId xmlns:a16="http://schemas.microsoft.com/office/drawing/2014/main" id="{9FB879DA-F6B8-7F34-144D-27538C12A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0" y="4056063"/>
            <a:ext cx="887413" cy="208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6">
            <a:extLst>
              <a:ext uri="{FF2B5EF4-FFF2-40B4-BE49-F238E27FC236}">
                <a16:creationId xmlns:a16="http://schemas.microsoft.com/office/drawing/2014/main" id="{5D73F0C4-BE89-4F7D-68A0-363F2DF87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344988"/>
            <a:ext cx="846137" cy="195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01CD68DD-41FB-65C5-C58E-B94BFCCD1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87388"/>
            <a:ext cx="8220075" cy="995362"/>
          </a:xfrm>
        </p:spPr>
        <p:txBody>
          <a:bodyPr/>
          <a:lstStyle/>
          <a:p>
            <a:pPr algn="ctr" eaLnBrk="1" hangingPunct="1"/>
            <a:r>
              <a:rPr lang="en-GB" altLang="en-US" sz="3600" dirty="0">
                <a:latin typeface="Twinkl" panose="02000000000000000000" pitchFamily="2" charset="77"/>
              </a:rPr>
              <a:t>How Might You Have a Democracy in Your School?</a:t>
            </a:r>
            <a:endParaRPr lang="en-GB" altLang="en-US" sz="3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E91D5AC-5B9D-CD2B-5E60-60017723C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878013"/>
            <a:ext cx="7669212" cy="190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77"/>
                <a:ea typeface="Sassoon Infant Rg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All pupils in the school are involved in the school council. It is pupil-led.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staff and the children believe that it plays an important role. It deals with significant issues.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It makes a difference.</a:t>
            </a:r>
          </a:p>
        </p:txBody>
      </p:sp>
      <p:sp>
        <p:nvSpPr>
          <p:cNvPr id="17412" name="Picture 2" descr="A picture containing toy, doll, food, mug&#10;&#10;Description automatically generated">
            <a:extLst>
              <a:ext uri="{FF2B5EF4-FFF2-40B4-BE49-F238E27FC236}">
                <a16:creationId xmlns:a16="http://schemas.microsoft.com/office/drawing/2014/main" id="{F879B530-391B-CA05-A70C-302C7E98A2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11863" y="3679825"/>
            <a:ext cx="2209800" cy="277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7413" name="Picture 4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A46F80BB-96B5-0E43-1AF3-4BB59F426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50" y="3605213"/>
            <a:ext cx="2306638" cy="29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</TotalTime>
  <Words>513</Words>
  <Application>Microsoft Office PowerPoint</Application>
  <PresentationFormat>On-screen Show (4:3)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Roboto</vt:lpstr>
      <vt:lpstr>Twinkl</vt:lpstr>
      <vt:lpstr>ＭＳ Ｐゴシック</vt:lpstr>
      <vt:lpstr>Calibri</vt:lpstr>
      <vt:lpstr>Arial</vt:lpstr>
      <vt:lpstr>Sassoon Infant Rg</vt:lpstr>
      <vt:lpstr>Office Theme</vt:lpstr>
      <vt:lpstr>PowerPoint Presentation</vt:lpstr>
      <vt:lpstr>PowerPoint Presentation</vt:lpstr>
      <vt:lpstr>What Is a Democracy?</vt:lpstr>
      <vt:lpstr>PowerPoint Presentation</vt:lpstr>
      <vt:lpstr>What Does Democracy Mean?</vt:lpstr>
      <vt:lpstr>The Main Political Parties</vt:lpstr>
      <vt:lpstr>How is a Political Party Elected?</vt:lpstr>
      <vt:lpstr>In Our Democracy, Every Citizen Has Certain Basic Rights.</vt:lpstr>
      <vt:lpstr>How Might You Have a Democracy in Your School?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Joseph Hayward</dc:creator>
  <cp:lastModifiedBy>S Poole</cp:lastModifiedBy>
  <cp:revision>31</cp:revision>
  <dcterms:created xsi:type="dcterms:W3CDTF">2017-11-01T11:17:02Z</dcterms:created>
  <dcterms:modified xsi:type="dcterms:W3CDTF">2025-01-06T11:30:31Z</dcterms:modified>
</cp:coreProperties>
</file>