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0" r:id="rId3"/>
    <p:sldId id="262" r:id="rId4"/>
    <p:sldId id="263" r:id="rId5"/>
    <p:sldId id="264" r:id="rId6"/>
    <p:sldId id="258" r:id="rId7"/>
    <p:sldId id="259" r:id="rId8"/>
    <p:sldId id="260" r:id="rId9"/>
    <p:sldId id="261" r:id="rId10"/>
    <p:sldId id="265" r:id="rId11"/>
    <p:sldId id="266" r:id="rId12"/>
    <p:sldId id="268" r:id="rId13"/>
    <p:sldId id="271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7C79"/>
    <a:srgbClr val="651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32" autoAdjust="0"/>
    <p:restoredTop sz="94660"/>
  </p:normalViewPr>
  <p:slideViewPr>
    <p:cSldViewPr snapToGrid="0">
      <p:cViewPr varScale="1">
        <p:scale>
          <a:sx n="91" d="100"/>
          <a:sy n="91" d="100"/>
        </p:scale>
        <p:origin x="2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900F8-70A0-4C86-8C2D-6D616C5BC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868915-0BC3-4278-94BC-6F1BE538B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CE92F-2183-479C-95E6-4E4782031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9A29A-6B5F-4014-B970-77F7F9D4F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91C9C8-F3E4-4EB3-9A8B-F7B0BE737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44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2D88-6D7C-4A49-BE25-C52645D4D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16DA5-6EF3-4B71-B6C0-577FD91ED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49D7E-1621-49B1-8F51-9CFC016AF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58876-7A35-4C0C-A70C-2F6D14AD3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1710F-0245-457E-B36F-41E6BFA1A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57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E241-C041-42AF-8A2E-75322D7A7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6B3FD-D374-4CA8-9AB3-79937E2BD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3DC5A-E39A-4993-9C82-3208520FE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0137E-D8A2-43B8-990C-8D6F1317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8FF1A-CE63-4856-BA14-52FFAE502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3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939BB-1963-450F-ADED-1B00BC875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0E47F-134E-4EA1-83AE-B2EB1660D6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61E26-6AC1-4C86-A83A-062CF688F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F4AE3E-54E1-4517-B02E-B15BB3C02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09CA4A-DA23-42DE-BD99-DB94D2B38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39473-642F-4770-BAC2-78B479732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3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408FE-AD14-4098-9ACF-27949288F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7AE39-25ED-4CB1-92CC-B227E6093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0575D-C0CB-46F6-9B72-E7FD5F7EDF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FED389-9E79-4012-913A-D9D24E4A13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2E43C0-047C-4D3B-BBF7-210AA07E02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A14EAC-B993-4472-8DA7-F66302728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78CE1A-FA37-4BBD-8A29-9250A2AA9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FD010F-29B1-4A29-A528-1EC39964D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027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0670F-9D94-4669-AD6D-81200FDE5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8507C1-39FF-40DB-B3F5-C9734F80D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DB0D48-A599-4FB9-B6A4-D9DDA0A9F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1A05C-C53A-4E08-A36B-5D6D88CFA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742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E110F2-7970-4EB1-A57E-527C5E8F6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CAF8B1-6ED6-4E67-89BC-4D176C6D3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E706F8-787D-444A-AA9C-C6192619D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027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A8EC5-8BAD-436E-9A8A-FEAC78B94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22545-7120-47F3-A9F5-CF7D1E050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B3941-5997-4D04-924D-FF1072FC28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3C07E-5E3E-489D-B3AA-F4EDF536C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179D6-B1AE-4BBB-8142-89C04017E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630822-528B-44D6-975F-DA94CB9FF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122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11D6E-3764-4836-A568-97A9E68E8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104DEB-D9E4-460C-ACED-DA2BAF960C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E229B-43AD-4ACF-9F52-EB44E04C9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4A421-F446-43E5-AE49-4C342EE21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117C1-3165-4961-BD64-2DBAF6F60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4F07C6-0C5B-4DFF-B2C4-96848D44D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2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602B4-B9BA-44DC-A725-D0172E49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F28AC0-1DA9-4ED6-9C3D-BA6A650B5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07C67-260A-4EB1-AB63-9365B8CB1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53313-AE7C-4F8F-9AD9-E7DC5C177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3B72A-1D6D-4188-B84E-8CD5F6A7D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83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8F5A53-E1B5-4245-8930-DEBA2D524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554D49-20BC-42BD-9630-BC7C9B50C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3344C-30F2-4B23-9B45-B654A0F00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40180-CC88-4A4B-B5B6-AE3EDA734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BBC8C-E8C6-477E-B5B7-08185A655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160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BC42B7-F9B3-467A-AAA6-9EBDC7B81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9862EB-3B4D-4139-ACD9-A0D425605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D3BE3-E752-40BD-AE36-845AB4C6C9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9A961-D0D2-4525-9E65-96CE1640AA93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B1413A-A96C-4CFA-B4BE-84551F18E1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78510-9FB7-4F1F-A046-E1182F79AB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89C2B-0C23-47A4-83C2-F178FC9CB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86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 in All Areas of Learning: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 and demonstrate their skills.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seated during adult-led activities based on learning needs (visual and auditory, and focus and concentration).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environment.  School uses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during learning times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9958" y="1333782"/>
            <a:ext cx="3563007" cy="469595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equipment to allow them to access the activities.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modified tasks that take into consideration their physical needs and language and communication barriers.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carefully considered groupings that allow for greater focus alongside their peers, and ensure they witness good role models for positive behaviour for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scaffolding or 1:1 instructions from adults to be able to complete activities, with language broken down for accessibility.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to use manipulatives more frequently in mathematical work, making concepts more concrete and visual.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To use writing scaffolds (letter formation) to encourage attempts at early writing.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additional fine motor tasks that help develop muscles for early writing activities.</a:t>
            </a: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that build towards achieving desired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to a quiet or sensory space to ensure they can be supported to regulate their emotions.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(personalised learning activities with a context that engages the individual).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learning and social times from an adult who is attuned to their individual pastoral, emotional and learning needs.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language and communication, working memory, vocabulary and knowledge deficit.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differentiated questioning in relation to their personal learning needs, in order to encourage engagement during adult-led activities.</a:t>
            </a: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302" y="499414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EYFS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 smtClean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  <a:endParaRPr lang="en-US" altLang="en-US" sz="2000" dirty="0">
              <a:ln>
                <a:solidFill>
                  <a:srgbClr val="027C7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875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20042" y="465298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85" y="921356"/>
            <a:ext cx="11810493" cy="1079453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progressive differentiated curriculum designed by the subject leader that is appropriate for all but is also meaningful, challenging &amp; ambitious.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have curriculum adaptations to allow for engagement.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have fluid/ differentiated seating plans that are based upon need and that allows all children to work collaboratively across the cohort.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000" y="2455960"/>
            <a:ext cx="2080562" cy="1549191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English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</a:t>
            </a:r>
            <a:r>
              <a:rPr lang="en-GB" altLang="en-US" sz="800" dirty="0" smtClean="0">
                <a:solidFill>
                  <a:schemeClr val="bg1"/>
                </a:solidFill>
                <a:latin typeface="Verdana" panose="020B0604030504040204" pitchFamily="34" charset="0"/>
              </a:rPr>
              <a:t>homework(KS2</a:t>
            </a: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)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small group/ guided sessions.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pre-teaching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one-to-one targeted interaction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 (outside of lessons)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867" y="-72275"/>
            <a:ext cx="10986679" cy="585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0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– Key Stage 1 and 2</a:t>
            </a:r>
            <a:endParaRPr kumimoji="0" lang="en-US" altLang="en-US" sz="30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 smtClean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Shine. </a:t>
            </a:r>
            <a:endParaRPr lang="en-US" altLang="en-US" sz="2000" dirty="0">
              <a:ln>
                <a:solidFill>
                  <a:srgbClr val="027C79"/>
                </a:solidFill>
              </a:ln>
              <a:latin typeface="Arial" panose="020B0604020202020204" pitchFamily="34" charset="0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74B59EB8-855B-46F7-8EDE-DC3158F0C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9621" y="2458369"/>
            <a:ext cx="2153331" cy="1521845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Maths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</a:t>
            </a:r>
            <a:r>
              <a:rPr lang="en-GB" altLang="en-US" sz="800" dirty="0" smtClean="0">
                <a:solidFill>
                  <a:schemeClr val="bg1"/>
                </a:solidFill>
                <a:latin typeface="Verdana" panose="020B0604030504040204" pitchFamily="34" charset="0"/>
              </a:rPr>
              <a:t>homework(KS2</a:t>
            </a: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)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small group/ guided sessions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pre-teaching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one-to-one targeted interaction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 (outside of lessons)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adaptations of  lesson structure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manipulatives in </a:t>
            </a:r>
            <a:r>
              <a:rPr lang="en-GB" altLang="en-US" sz="800" dirty="0" smtClean="0">
                <a:solidFill>
                  <a:schemeClr val="bg1"/>
                </a:solidFill>
                <a:latin typeface="Verdana" panose="020B0604030504040204" pitchFamily="34" charset="0"/>
              </a:rPr>
              <a:t>KS2</a:t>
            </a: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64C3C187-F72F-48B6-BDB6-351A13F9C4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339" y="4091320"/>
            <a:ext cx="2012542" cy="1182676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MFL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Question matrices are used to support students in answering questions both orally and in written work</a:t>
            </a:r>
          </a:p>
          <a:p>
            <a:pPr marL="171450" lvl="0" indent="-17145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9D81D52-4763-4DC1-BD28-3156EAFE4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2151" y="4081340"/>
            <a:ext cx="2153331" cy="1182154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Art/ DT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small group/ guided sessions.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specific seat in lessons to meet a sensory or a learning need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</a:t>
            </a:r>
            <a:r>
              <a:rPr lang="en-GB" altLang="en-US" sz="800" dirty="0" smtClean="0">
                <a:solidFill>
                  <a:schemeClr val="bg1"/>
                </a:solidFill>
                <a:latin typeface="Verdana" panose="020B0604030504040204" pitchFamily="34" charset="0"/>
              </a:rPr>
              <a:t>task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key vocabulary sheets/ KO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9D97C95A-50E2-41AA-A84A-8C2099C95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8916" y="4081339"/>
            <a:ext cx="2080562" cy="1182154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Humanities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small group/ guided sessions.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specific seat in lessons to meet a sensory or a learning need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Encouraging oral responses to develop understanding of key </a:t>
            </a: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skills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key vocabulary sheets/ KO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9B19238F-1EE5-4425-BDE3-26E0532FA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8697" y="2455960"/>
            <a:ext cx="2047545" cy="1524255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Science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small group/ guided sessions.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specific seat in lessons to meet a sensory or a learning need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encouraging oral responses/ recording to lines of scientific enquiry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variety of tasks are used across the key stages to support all learning </a:t>
            </a: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styles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key vocabulary sheets/ KO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ADA261B7-E40C-491D-ABCF-B9BB5BC41F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748" y="2455960"/>
            <a:ext cx="2047545" cy="1534936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PE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modified tasks that take into consideration their physical needs/ barriers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carefully considered groupings to ensure that they do not become emotionally overwhelmed or anxious during activities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 </a:t>
            </a: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key vocabulary </a:t>
            </a: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sheets/ KO</a:t>
            </a: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ACCC8AE3-546D-49E6-944B-35369A681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3331" y="2455960"/>
            <a:ext cx="2047545" cy="1524254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Music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small group/ guided sessions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verbal and written scaffolding provided to ensure that pupil’s have a clear understanding of the expectations</a:t>
            </a: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solidFill>
                  <a:prstClr val="white"/>
                </a:solidFill>
                <a:latin typeface="Verdana" panose="020B0604030504040204" pitchFamily="34" charset="0"/>
              </a:rPr>
              <a:t>l </a:t>
            </a: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key vocabulary sheets/ KO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 smtClean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2" name="Rectangle 3">
            <a:extLst>
              <a:ext uri="{FF2B5EF4-FFF2-40B4-BE49-F238E27FC236}">
                <a16:creationId xmlns:a16="http://schemas.microsoft.com/office/drawing/2014/main" id="{E0933706-4241-4024-BBAD-9CA239213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748" y="4092020"/>
            <a:ext cx="2080562" cy="1171473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PSHCE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strong teacher working knowledge of the pupils in their class allowing them to predict and monitor the impact of challenging topics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regular opportunities for discussion allow staff and pupils to address misconceptions around use of language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829BA328-2249-4E95-AE46-8EC73822E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3551" y="4091320"/>
            <a:ext cx="2080562" cy="1182676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 smtClean="0">
                <a:solidFill>
                  <a:schemeClr val="bg1"/>
                </a:solidFill>
                <a:latin typeface="Verdana" panose="020B0604030504040204" pitchFamily="34" charset="0"/>
              </a:rPr>
              <a:t>RE</a:t>
            </a:r>
            <a:endParaRPr lang="en-GB" altLang="en-US" sz="800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small group/ guided sessions.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dirty="0">
                <a:solidFill>
                  <a:prstClr val="white"/>
                </a:solidFill>
                <a:latin typeface="Verdana" panose="020B0604030504040204" pitchFamily="34" charset="0"/>
              </a:rPr>
              <a:t>Encouraging oral responses to develop understanding of key skills.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800" dirty="0">
              <a:solidFill>
                <a:prstClr val="white"/>
              </a:solidFill>
              <a:latin typeface="Verdana" panose="020B060403050404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1" name="Rectangle 3">
            <a:extLst>
              <a:ext uri="{FF2B5EF4-FFF2-40B4-BE49-F238E27FC236}">
                <a16:creationId xmlns:a16="http://schemas.microsoft.com/office/drawing/2014/main" id="{5CD738B7-C88E-4BD3-8E34-353DF69C4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184" y="5727155"/>
            <a:ext cx="11736094" cy="719804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adaptations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8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deficit and language understanding. </a:t>
            </a:r>
          </a:p>
        </p:txBody>
      </p:sp>
      <p:sp>
        <p:nvSpPr>
          <p:cNvPr id="24" name="Rectangle 3">
            <a:extLst>
              <a:ext uri="{FF2B5EF4-FFF2-40B4-BE49-F238E27FC236}">
                <a16:creationId xmlns:a16="http://schemas.microsoft.com/office/drawing/2014/main" id="{F1CCEF84-9A32-4EC4-8360-1641E4CFB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9445" y="2126911"/>
            <a:ext cx="4259501" cy="297488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dirty="0">
                <a:solidFill>
                  <a:schemeClr val="bg1"/>
                </a:solidFill>
                <a:latin typeface="Verdana" panose="020B0604030504040204" pitchFamily="34" charset="0"/>
              </a:rPr>
              <a:t>Subject Specific Curriculum Adaptations </a:t>
            </a: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8" name="Rectangle 3">
            <a:extLst>
              <a:ext uri="{FF2B5EF4-FFF2-40B4-BE49-F238E27FC236}">
                <a16:creationId xmlns:a16="http://schemas.microsoft.com/office/drawing/2014/main" id="{60C798FE-6380-429C-8AE3-57AFF8553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024" y="586934"/>
            <a:ext cx="3698345" cy="303894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 in All Subjects: </a:t>
            </a: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9" name="Rectangle 3">
            <a:extLst>
              <a:ext uri="{FF2B5EF4-FFF2-40B4-BE49-F238E27FC236}">
                <a16:creationId xmlns:a16="http://schemas.microsoft.com/office/drawing/2014/main" id="{F74D10EF-BA66-4645-9070-E183C7B72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9695" y="5412258"/>
            <a:ext cx="4657051" cy="274825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Pupils, in individual subjects, may need: </a:t>
            </a:r>
            <a:endParaRPr lang="en-GB" altLang="en-US" sz="12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864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that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seating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524" y="1333783"/>
            <a:ext cx="4082968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sentence stems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, paragraph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structures and clear modelling for analysis tasks.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verbal and written scaffolding provided to ensure that pupil’s have a clear understanding of the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pupil learning journeys that detail assessment objectives/mark schemes, and the knowledge needed to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approach he learning objective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knowledge organisers provided for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 topics,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containing: key words, context, key terminology etc.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626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(carefully considered text choices).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deficit and language understanding.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teaching time in English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that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allows capacity in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timetable</a:t>
            </a: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English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94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that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524" y="1333783"/>
            <a:ext cx="4082968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use of concrete and pictorial representations during teaching and when working independently to aid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dual coding to reduce their cognitive load.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use of manipulatives e.g. multilink, </a:t>
            </a:r>
            <a:r>
              <a:rPr lang="en-GB" altLang="en-US" sz="1000" i="1" dirty="0" err="1">
                <a:solidFill>
                  <a:schemeClr val="bg1"/>
                </a:solidFill>
                <a:latin typeface="Verdana" panose="020B0604030504040204" pitchFamily="34" charset="0"/>
              </a:rPr>
              <a:t>numicon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, Cuisenaire rods, algebra discs.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scaffolding such as number lines hint sheets and writing frames pupil’s have a clear understanding of the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626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(project focus or word problem context).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number understanding and understanding of calculations.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teaching time in maths through a reduced timetable that allows capacity in timetable.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homework to be set or 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Maths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 smtClean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Shine. </a:t>
            </a:r>
            <a:endParaRPr lang="en-US" altLang="en-US" sz="2000" dirty="0">
              <a:ln>
                <a:solidFill>
                  <a:srgbClr val="027C7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45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lesson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524" y="1333783"/>
            <a:ext cx="4082968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 variety of tasks are used across the key stages to support all learning styles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pupils are given </a:t>
            </a:r>
            <a:r>
              <a:rPr lang="en-GB" sz="100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Knowledge organisers </a:t>
            </a:r>
            <a:r>
              <a:rPr lang="en-GB" sz="100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include </a:t>
            </a: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key vocabulary for the current topics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Seating plans are structured to allow for appropriate support.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Pupils have teacher support during practical lessons.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Demonstrations are a key part in ensuring students with different learning needs access each of the science </a:t>
            </a:r>
            <a:r>
              <a:rPr lang="en-GB" sz="1000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practicals</a:t>
            </a: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covered.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Coloured backgrounds are used on PPTs where appropriate.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626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(project focus or word problem context).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deficit and language understanding.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teaching time in science through a reduced timetable that allows capacity in timetable.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Science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305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lesson </a:t>
            </a: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524" y="1333783"/>
            <a:ext cx="4082968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verbal and written scaffolding provided to ensure that pupil’s have a clear understanding of the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Laminated and different coloured specialist vocabulary sheets available with phonetic breakdowns</a:t>
            </a:r>
            <a:endParaRPr lang="en-GB" altLang="en-US" sz="5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Use of headphones for keyboard work or ear defenders for practical tasks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Wider spaced manuscript paper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626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 – particularly important during practical tasks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(carefully considered  musical choices).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deficit and language understanding.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Music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027C7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298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663266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0765" y="1333781"/>
            <a:ext cx="3663266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use of concrete and pictorial representations during teaching and when working independently to aid their understanding.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Laminated and different coloured specialist vocabulary sheets available with phonetic breakdowns.</a:t>
            </a: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0574" y="1333782"/>
            <a:ext cx="3778553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</a:t>
            </a:r>
            <a:r>
              <a:rPr lang="en-GB" altLang="en-US" sz="105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interests.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number understanding and understanding of calculations.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homework to be set or support in school to complete homework.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Additional </a:t>
            </a:r>
            <a:r>
              <a:rPr lang="en-GB" sz="105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TA</a:t>
            </a:r>
            <a:r>
              <a:rPr lang="en-GB" sz="105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support in practical lessons.</a:t>
            </a: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Art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63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678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6311" y="1333782"/>
            <a:ext cx="3519378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use of concrete and pictorial representations during teaching and when working independently to aid their understanding.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Laminated and different coloured specialist vocabulary sheets available with phonetic breakdowns</a:t>
            </a:r>
            <a:endParaRPr lang="en-GB" altLang="en-US" sz="4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8098" y="1332554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(project focus or word problem context).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number understanding and understanding of calculations.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homework to be set or support in school to complete homework.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Additional </a:t>
            </a:r>
            <a:r>
              <a:rPr lang="en-GB" sz="105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TA</a:t>
            </a:r>
            <a:r>
              <a:rPr lang="en-GB" sz="1050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105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support in practical lessons to comply with H &amp; S guidelines</a:t>
            </a:r>
            <a:endParaRPr lang="en-GB" altLang="en-US" sz="5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DT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961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30850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named on each lesson seating plan so that pupils are known to staff and a feeling of each pupil having their own place in the community is fostered.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1212" y="1338826"/>
            <a:ext cx="4738755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verbal and written scaffolding to ensure that pupils have a clear understanding of the expectations.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pale yellow worksheets and/or as a background colour on presentations.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support with phonics by combining actions &amp; images to support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clear vocabulary explanations and/or introductory vocabulary work to prepare for a task.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one-to-one interaction and targeted intervention by the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Different font sizes, cloze activities, writing or speaking frames to support learning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knowledge organisers / vocabulary booklets / helping hands provided for each topic, containing: key words and  key structures etc.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 specific seat in lessons to meet a sensory or a learning need.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lesson structure, e.g. more paired/ discussion work or increased mini-plenaries.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to fill gaps in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extra support in a lesson from an additional adult so that the pupil’s needs, academic or pastoral are effectively met.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48408" y="1333782"/>
            <a:ext cx="3000719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</a:t>
            </a:r>
            <a:r>
              <a:rPr lang="en-GB" altLang="en-US" sz="10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interests.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the option to only study one modern foreign language so that they can receive additional support through English intervention.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103" y="40980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MFL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498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69" y="1333782"/>
            <a:ext cx="4421893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1333783"/>
            <a:ext cx="3626761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 variety of tasks are used across the key stages to support all learning styles.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plans are structured to allow for appropriate support.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Sentence </a:t>
            </a: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starter/writing frames are used to support extended writing.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Success criteria </a:t>
            </a:r>
            <a:r>
              <a:rPr lang="en-GB" altLang="en-US" sz="11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in </a:t>
            </a: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assessments supports pupils of all abilities to make progress.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Differentiated materials are present in </a:t>
            </a:r>
            <a:r>
              <a:rPr lang="en-GB" altLang="en-US" sz="110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geography </a:t>
            </a: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lesson packs.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Colour paper sheets are provided where requested.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the text book when at home to support homework tasks and revision.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0174" y="1333782"/>
            <a:ext cx="3168953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a seat within the classroom specific to them to support them to access the lesson.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teacher support to clarify expectations around written tasks.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questioning to reinforce understanding of lesson tasks.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1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100" i="1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515" y="253061"/>
            <a:ext cx="9660880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Geography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710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551617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6524" y="1333783"/>
            <a:ext cx="4669030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Project specific booklets which scaffold some tasks.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Colour paper sheets are provided where requested.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plans are structured to allow for appropriate support.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Students have access to specialist vocab sheets.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Question matrices are used to support students in answering questions both orally and in written work.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An effective blend of co-operative, independent and teacher-led activities to appropriately challenge and support all students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interventions tailored to specific areas of need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Key words and vocabulary identified and discussed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In Key Stage 3 sentence starter/writing frames are used to support extended writing.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6191" y="1333782"/>
            <a:ext cx="3062936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lessons, when possible,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(carefully considered text choices).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retrieval, and understanding of key concepts.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History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255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856562" cy="5113178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 (group work, reading, activities involving movement, presentation)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4904" y="1333783"/>
            <a:ext cx="2963062" cy="511317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Scaffolded tasks including sentence starters.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Coloured paper sheets are provided where requested.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plans are structured to allow for appropriate support.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Students have access to specialist vocab glossaries. Complex religious vocabulary is clearly explained.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1:1’s are given to those who are struggling.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2038" y="1333782"/>
            <a:ext cx="4197090" cy="511317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</a:t>
            </a:r>
            <a:r>
              <a:rPr lang="en-GB" altLang="en-US" sz="1050" i="1" dirty="0" smtClean="0">
                <a:solidFill>
                  <a:schemeClr val="bg1"/>
                </a:solidFill>
                <a:latin typeface="Verdana" panose="020B0604030504040204" pitchFamily="34" charset="0"/>
              </a:rPr>
              <a:t>. </a:t>
            </a: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and knowledge deficit and specialist religious language understanding.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132" y="499414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</a:t>
            </a:r>
            <a:r>
              <a:rPr lang="en-GB" altLang="en-US" sz="3600" b="1" dirty="0" smtClean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RE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919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86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4044788" cy="5113178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 (group work, reading, activities involving movement, presentation)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named on each lesson seating plan or class information sheet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environment. 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can access PowerPoints and videos on google classroom.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0854" y="1333782"/>
            <a:ext cx="2902008" cy="511317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adapted equipment to allow them to access the activities.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to complete activities in a different area to ensure they have the appropriate space to access the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modified tasks that take into consideration their physical needs/ barriers.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carefully considered groupings to ensure that they do not become emotionally overwhelmed or anxious during activities.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scaffolding or 1:1 instruction from the teacher to be able to complete activities.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laminated key vocabulary sheets in classes.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specific bespoke feedback which helps them develop exam answers with language broken down for accessibility.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booklets to give structure to support the organisation of their work.  </a:t>
            </a: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1498" y="1333782"/>
            <a:ext cx="3587630" cy="5113177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that build towards achieving desired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to access PE lessons 1:1 in a quiet space to ensure they can be supported to regulate their emotions.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 (project focus or word problem context).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pastoral, emotional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(with possible reduced access to lessons) that take in to account their needs and ensure that they are attaining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and knowledge deficit and specialist language understanding.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targeted questioning to reinforce understanding of lesson tasks.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00" i="1" dirty="0">
                <a:solidFill>
                  <a:schemeClr val="bg1"/>
                </a:solidFill>
                <a:latin typeface="Verdana" panose="020B0604030504040204" pitchFamily="34" charset="0"/>
              </a:rPr>
              <a:t>support in school to complete homework.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302" y="499414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PE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391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09B74E-F982-4A7E-9B76-CE0B09832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harpenSoften amount="-73000"/>
                    </a14:imgEffect>
                    <a14:imgEffect>
                      <a14:brightnessContrast bright="54000" contrast="-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"/>
            <a:ext cx="12229009" cy="68580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0AA30007-56C9-4970-8249-9A4097059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4100127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All Pupils: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a differentiated curriculum designed by the subject leader that is appropriate for all but is also meaningful, challenging &amp; ambitious.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provided a range of activities to engage them and allow them to effectively communicate their understanding.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closely monitored and supported pastorally to ensure their emotional wellbeing is prioritised.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named on each lesson seating plan so that pupils are known to staff and we foster a feeling of each pupil having their own place in the community.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record work in a variety of ways, allowing access to the curriculum through multi-sensory learning.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are supported with their behaviour choices in a positive environment, school use restorative consequences so that pupils can reflect and be supported to meet the community’s behaviour expectations.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56E45AFF-6C9D-4FAB-9CB4-31F0269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5034" y="1333783"/>
            <a:ext cx="2826427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 variety of tasks are used across all key stages to engage and support a full range of pupils.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New vocabulary is introduced before use to clarify understanding.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Regular opportunities for discussion allow pupils and staff to address misconceptions around language as they arise.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Seating plans are structured carefully to allow for a supportive and caring environment and take the specific needs of individual pupils into account. </a:t>
            </a:r>
            <a:r>
              <a:rPr lang="en-GB" altLang="en-US" sz="1400" i="1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65B52AFC-ECCD-42C0-9812-879537BD5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2098" y="1333782"/>
            <a:ext cx="4357029" cy="5011019"/>
          </a:xfrm>
          <a:prstGeom prst="rect">
            <a:avLst/>
          </a:prstGeom>
          <a:solidFill>
            <a:srgbClr val="027C79"/>
          </a:solidFill>
          <a:ln w="25400" algn="ctr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chemeClr val="bg1"/>
                </a:solidFill>
                <a:latin typeface="Verdana" panose="020B0604030504040204" pitchFamily="34" charset="0"/>
              </a:rPr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personalised long-term learning outcomes with carefully planned incremental targets to achieving their outcomes.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access to a quiet space to ensure they can be supported to meet their potential.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additional support in lessons from an adult who is attuned to their individual pastoral and learning needs.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bespoke timetables taking in to account their  needs to ensure that they are taught in an environment that best supports their needs.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curriculum adaptations to allow for engagement through pupil interests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long-running interventions to support challenges around working memory, vocabulary deficit and language understanding.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altLang="en-US" sz="105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050" i="1" dirty="0">
                <a:solidFill>
                  <a:schemeClr val="bg1"/>
                </a:solidFill>
                <a:latin typeface="Verdana" panose="020B0604030504040204" pitchFamily="34" charset="0"/>
              </a:rPr>
              <a:t>Staff to have a strong working knowledge of individual pupils and how certain more challenging topics may affect them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rgbClr val="E6D782"/>
              </a:solidFill>
              <a:latin typeface="Verdana" panose="020B0604030504040204" pitchFamily="34" charset="0"/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D2EC706B-073E-4A3E-B9DC-9F23670CF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64" y="405939"/>
            <a:ext cx="9352141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027C79"/>
                  </a:solidFill>
                </a:ln>
                <a:latin typeface="Verdana" panose="020B0604030504040204" pitchFamily="34" charset="0"/>
              </a:rPr>
              <a:t>Curriculum Accessibility - PSHE</a:t>
            </a:r>
            <a:endParaRPr kumimoji="0" lang="en-US" altLang="en-US" sz="1600" b="1" i="0" u="none" strike="noStrike" cap="none" normalizeH="0" baseline="0" dirty="0">
              <a:ln>
                <a:solidFill>
                  <a:srgbClr val="027C79"/>
                </a:solidFill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FD6DE-7AC4-49C1-8996-3089F77DA58D}"/>
              </a:ext>
            </a:extLst>
          </p:cNvPr>
          <p:cNvSpPr/>
          <p:nvPr/>
        </p:nvSpPr>
        <p:spPr>
          <a:xfrm>
            <a:off x="244071" y="6446960"/>
            <a:ext cx="120955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>
                <a:ln>
                  <a:solidFill>
                    <a:srgbClr val="027C79"/>
                  </a:solidFill>
                </a:ln>
                <a:latin typeface="Arial" panose="020B0604020202020204" pitchFamily="34" charset="0"/>
              </a:rPr>
              <a:t>Where STARS Shine 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n>
                <a:solidFill>
                  <a:srgbClr val="651919"/>
                </a:solidFill>
              </a:ln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095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6751</TotalTime>
  <Words>5674</Words>
  <Application>Microsoft Office PowerPoint</Application>
  <PresentationFormat>Widescreen</PresentationFormat>
  <Paragraphs>766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Roberts</dc:creator>
  <cp:lastModifiedBy>S Poole</cp:lastModifiedBy>
  <cp:revision>64</cp:revision>
  <dcterms:created xsi:type="dcterms:W3CDTF">2021-09-23T11:07:50Z</dcterms:created>
  <dcterms:modified xsi:type="dcterms:W3CDTF">2025-01-13T07:07:07Z</dcterms:modified>
</cp:coreProperties>
</file>