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6" r:id="rId2"/>
    <p:sldId id="257" r:id="rId3"/>
    <p:sldId id="258" r:id="rId4"/>
    <p:sldId id="259" r:id="rId5"/>
    <p:sldId id="264" r:id="rId6"/>
    <p:sldId id="267" r:id="rId7"/>
    <p:sldId id="270" r:id="rId8"/>
    <p:sldId id="275" r:id="rId9"/>
    <p:sldId id="274" r:id="rId10"/>
  </p:sldIdLst>
  <p:sldSz cx="9144000" cy="6858000" type="screen4x3"/>
  <p:notesSz cx="6858000" cy="9144000"/>
  <p:embeddedFontLst>
    <p:embeddedFont>
      <p:font typeface="Open Sans" panose="020B0604020202020204" charset="0"/>
      <p:regular r:id="rId13"/>
      <p:bold r:id="rId14"/>
      <p:italic r:id="rId15"/>
      <p:boldItalic r:id="rId16"/>
    </p:embeddedFont>
    <p:embeddedFont>
      <p:font typeface="Twinkl" panose="020B0604020202020204" charset="0"/>
      <p:regular r:id="rId17"/>
      <p:bold r:id="rId18"/>
    </p:embeddedFont>
    <p:embeddedFont>
      <p:font typeface="Calibri" panose="020F0502020204030204" pitchFamily="34"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52C"/>
    <a:srgbClr val="FD7DD6"/>
    <a:srgbClr val="9D84FD"/>
    <a:srgbClr val="02E1F8"/>
    <a:srgbClr val="07E6FD"/>
    <a:srgbClr val="FE727F"/>
    <a:srgbClr val="E6E6E6"/>
    <a:srgbClr val="02BDD3"/>
    <a:srgbClr val="FE4C5E"/>
    <a:srgbClr val="01CB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17" autoAdjust="0"/>
    <p:restoredTop sz="94660"/>
  </p:normalViewPr>
  <p:slideViewPr>
    <p:cSldViewPr snapToGrid="0" showGuides="1">
      <p:cViewPr varScale="1">
        <p:scale>
          <a:sx n="115" d="100"/>
          <a:sy n="115" d="100"/>
        </p:scale>
        <p:origin x="1584"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09/03/2023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09/03/2023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 Single Corner of Rectangle 4"/>
          <p:cNvSpPr/>
          <p:nvPr userDrawn="1"/>
        </p:nvSpPr>
        <p:spPr bwMode="auto">
          <a:xfrm flipV="1">
            <a:off x="457198" y="438151"/>
            <a:ext cx="8220075" cy="5957887"/>
          </a:xfrm>
          <a:prstGeom prst="round1Rect">
            <a:avLst>
              <a:gd name="adj" fmla="val 6253"/>
            </a:avLst>
          </a:prstGeom>
          <a:solidFill>
            <a:schemeClr val="bg1"/>
          </a:solidFill>
          <a:ln w="25400" cap="rnd">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Open Sans" panose="020B0606030504020204" pitchFamily="34" charset="0"/>
                <a:ea typeface="Open Sans" panose="020B0606030504020204" pitchFamily="34" charset="0"/>
                <a:cs typeface="Open Sans" panose="020B0606030504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4000" b="1" kern="1200">
          <a:solidFill>
            <a:srgbClr val="1C1C1C"/>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send-inclusion-teaching-resources/send-older-learners-send-inclusion/specific-disabilities-conditions-send-older-learners-send-inclusio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172E0078-4F4C-4F54-B004-94264202C013}"/>
              </a:ext>
            </a:extLst>
          </p:cNvPr>
          <p:cNvSpPr/>
          <p:nvPr/>
        </p:nvSpPr>
        <p:spPr>
          <a:xfrm>
            <a:off x="6808304" y="5138530"/>
            <a:ext cx="2335696" cy="17194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42642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51B7A-D178-4087-A234-264B97EB75B6}"/>
              </a:ext>
            </a:extLst>
          </p:cNvPr>
          <p:cNvSpPr>
            <a:spLocks noGrp="1"/>
          </p:cNvSpPr>
          <p:nvPr>
            <p:ph type="title"/>
          </p:nvPr>
        </p:nvSpPr>
        <p:spPr/>
        <p:txBody>
          <a:bodyPr/>
          <a:lstStyle/>
          <a:p>
            <a:r>
              <a:rPr lang="en-GB" dirty="0"/>
              <a:t>What Is Neurodiversity?</a:t>
            </a:r>
          </a:p>
        </p:txBody>
      </p:sp>
      <p:sp>
        <p:nvSpPr>
          <p:cNvPr id="5" name="Rectangle 4">
            <a:extLst>
              <a:ext uri="{FF2B5EF4-FFF2-40B4-BE49-F238E27FC236}">
                <a16:creationId xmlns:a16="http://schemas.microsoft.com/office/drawing/2014/main" id="{EC246007-78E0-4D91-BF7C-131D96B63EED}"/>
              </a:ext>
            </a:extLst>
          </p:cNvPr>
          <p:cNvSpPr/>
          <p:nvPr/>
        </p:nvSpPr>
        <p:spPr>
          <a:xfrm>
            <a:off x="695715" y="1724872"/>
            <a:ext cx="4580389" cy="4071921"/>
          </a:xfrm>
          <a:prstGeom prst="rect">
            <a:avLst/>
          </a:prstGeom>
          <a:solidFill>
            <a:srgbClr val="B8C7C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829699C6-BAAD-4DA9-84CB-29AD2DCA12A7}"/>
              </a:ext>
            </a:extLst>
          </p:cNvPr>
          <p:cNvSpPr txBox="1"/>
          <p:nvPr/>
        </p:nvSpPr>
        <p:spPr>
          <a:xfrm>
            <a:off x="762828" y="1937769"/>
            <a:ext cx="4513276" cy="1477328"/>
          </a:xfrm>
          <a:prstGeom prst="rect">
            <a:avLst/>
          </a:prstGeom>
          <a:noFill/>
        </p:spPr>
        <p:txBody>
          <a:bodyPr wrap="square" rtlCol="0">
            <a:spAutoFit/>
          </a:bodyPr>
          <a:lstStyle/>
          <a:p>
            <a:pPr marL="285750" indent="-285750">
              <a:buFont typeface="Arial" panose="020B0604020202020204" pitchFamily="34" charset="0"/>
              <a:buChar char="•"/>
            </a:pPr>
            <a:r>
              <a:rPr lang="en-GB" sz="1800" b="1" i="0" u="none" strike="noStrike" dirty="0">
                <a:effectLst/>
                <a:latin typeface="Open Sans" panose="020B0606030504020204" pitchFamily="34" charset="0"/>
                <a:ea typeface="Open Sans" panose="020B0606030504020204" pitchFamily="34" charset="0"/>
                <a:cs typeface="Open Sans" panose="020B0606030504020204" pitchFamily="34" charset="0"/>
              </a:rPr>
              <a:t>Definition:</a:t>
            </a:r>
          </a:p>
          <a:p>
            <a:pPr marL="742950" lvl="1" indent="-285750">
              <a:buFont typeface="Courier New" panose="02070309020205020404" pitchFamily="49" charset="0"/>
              <a:buChar char="o"/>
            </a:pPr>
            <a:r>
              <a:rPr lang="en-GB" dirty="0">
                <a:latin typeface="Open Sans" panose="020B0606030504020204" pitchFamily="34" charset="0"/>
                <a:ea typeface="Open Sans" panose="020B0606030504020204" pitchFamily="34" charset="0"/>
                <a:cs typeface="Open Sans" panose="020B0606030504020204" pitchFamily="34" charset="0"/>
              </a:rPr>
              <a:t>neuro – </a:t>
            </a:r>
            <a:r>
              <a:rPr lang="en-GB" sz="1800" b="0" i="0" u="none" strike="noStrike" dirty="0">
                <a:effectLst/>
                <a:latin typeface="Open Sans" panose="020B0606030504020204" pitchFamily="34" charset="0"/>
                <a:ea typeface="Open Sans" panose="020B0606030504020204" pitchFamily="34" charset="0"/>
                <a:cs typeface="Open Sans" panose="020B0606030504020204" pitchFamily="34" charset="0"/>
              </a:rPr>
              <a:t>To be of nerves or nervous system</a:t>
            </a:r>
          </a:p>
          <a:p>
            <a:pPr marL="742950" lvl="1" indent="-285750">
              <a:buFont typeface="Courier New" panose="02070309020205020404" pitchFamily="49" charset="0"/>
              <a:buChar char="o"/>
            </a:pPr>
            <a:r>
              <a:rPr lang="en-GB" sz="1800" b="0" i="0" u="none" strike="noStrike" dirty="0">
                <a:effectLst/>
                <a:latin typeface="Open Sans" panose="020B0606030504020204" pitchFamily="34" charset="0"/>
                <a:ea typeface="Open Sans" panose="020B0606030504020204" pitchFamily="34" charset="0"/>
                <a:cs typeface="Open Sans" panose="020B0606030504020204" pitchFamily="34" charset="0"/>
              </a:rPr>
              <a:t>diversity </a:t>
            </a:r>
            <a:r>
              <a:rPr lang="en-GB" dirty="0">
                <a:latin typeface="Open Sans" panose="020B0606030504020204" pitchFamily="34" charset="0"/>
                <a:ea typeface="Open Sans" panose="020B0606030504020204" pitchFamily="34" charset="0"/>
                <a:cs typeface="Open Sans" panose="020B0606030504020204" pitchFamily="34" charset="0"/>
              </a:rPr>
              <a:t>–</a:t>
            </a:r>
            <a:r>
              <a:rPr lang="en-GB" sz="1800" b="0" i="0" u="none" strike="noStrike" dirty="0">
                <a:effectLst/>
                <a:latin typeface="Open Sans" panose="020B0606030504020204" pitchFamily="34" charset="0"/>
                <a:ea typeface="Open Sans" panose="020B0606030504020204" pitchFamily="34" charset="0"/>
                <a:cs typeface="Open Sans" panose="020B0606030504020204" pitchFamily="34" charset="0"/>
              </a:rPr>
              <a:t> A range of different things</a:t>
            </a:r>
          </a:p>
        </p:txBody>
      </p:sp>
      <p:sp>
        <p:nvSpPr>
          <p:cNvPr id="4" name="TextBox 3">
            <a:extLst>
              <a:ext uri="{FF2B5EF4-FFF2-40B4-BE49-F238E27FC236}">
                <a16:creationId xmlns:a16="http://schemas.microsoft.com/office/drawing/2014/main" id="{17CE6CB7-F8CB-4F69-8A91-81757B4829BC}"/>
              </a:ext>
            </a:extLst>
          </p:cNvPr>
          <p:cNvSpPr txBox="1"/>
          <p:nvPr/>
        </p:nvSpPr>
        <p:spPr>
          <a:xfrm>
            <a:off x="762828" y="3527327"/>
            <a:ext cx="4513276" cy="2031325"/>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Open Sans" panose="020B0606030504020204" pitchFamily="34" charset="0"/>
                <a:ea typeface="Open Sans" panose="020B0606030504020204" pitchFamily="34" charset="0"/>
                <a:cs typeface="Open Sans" panose="020B0606030504020204" pitchFamily="34" charset="0"/>
              </a:rPr>
              <a:t>Every brain is unique and every individual brain works in different ways.</a:t>
            </a:r>
          </a:p>
          <a:p>
            <a:pPr marL="285750" indent="-285750">
              <a:buFont typeface="Arial" panose="020B0604020202020204" pitchFamily="34" charset="0"/>
              <a:buChar char="•"/>
            </a:pPr>
            <a:endParaRPr lang="en-GB" dirty="0">
              <a:latin typeface="Open Sans" panose="020B0606030504020204" pitchFamily="34" charset="0"/>
              <a:ea typeface="Open Sans" panose="020B0606030504020204" pitchFamily="34" charset="0"/>
              <a:cs typeface="Open Sans" panose="020B0606030504020204" pitchFamily="34" charset="0"/>
            </a:endParaRPr>
          </a:p>
          <a:p>
            <a:pPr marL="285750" indent="-285750">
              <a:buFont typeface="Arial" panose="020B0604020202020204" pitchFamily="34" charset="0"/>
              <a:buChar char="•"/>
            </a:pPr>
            <a:r>
              <a:rPr lang="en-GB" dirty="0">
                <a:latin typeface="Open Sans" panose="020B0606030504020204" pitchFamily="34" charset="0"/>
                <a:ea typeface="Open Sans" panose="020B0606030504020204" pitchFamily="34" charset="0"/>
                <a:cs typeface="Open Sans" panose="020B0606030504020204" pitchFamily="34" charset="0"/>
              </a:rPr>
              <a:t>Everyone has their own way of thinking and interacting with the world around them.</a:t>
            </a:r>
            <a:endParaRPr lang="en-GB" sz="1800" b="0" i="0" u="none" strike="noStrike" dirty="0">
              <a:effectLst/>
              <a:latin typeface="Open Sans" panose="020B0606030504020204" pitchFamily="34" charset="0"/>
              <a:ea typeface="Open Sans" panose="020B0606030504020204" pitchFamily="34" charset="0"/>
              <a:cs typeface="Open Sans" panose="020B0606030504020204" pitchFamily="34" charset="0"/>
            </a:endParaRPr>
          </a:p>
        </p:txBody>
      </p:sp>
      <p:pic>
        <p:nvPicPr>
          <p:cNvPr id="10" name="Picture 9">
            <a:extLst>
              <a:ext uri="{FF2B5EF4-FFF2-40B4-BE49-F238E27FC236}">
                <a16:creationId xmlns:a16="http://schemas.microsoft.com/office/drawing/2014/main" id="{704A2C5E-ADE5-46CA-AA93-23818C6A2DC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91238" y="1585519"/>
            <a:ext cx="2982214" cy="5272481"/>
          </a:xfrm>
          <a:prstGeom prst="rect">
            <a:avLst/>
          </a:prstGeom>
        </p:spPr>
      </p:pic>
    </p:spTree>
    <p:extLst>
      <p:ext uri="{BB962C8B-B14F-4D97-AF65-F5344CB8AC3E}">
        <p14:creationId xmlns:p14="http://schemas.microsoft.com/office/powerpoint/2010/main" val="3866183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C246007-78E0-4D91-BF7C-131D96B63EED}"/>
              </a:ext>
            </a:extLst>
          </p:cNvPr>
          <p:cNvSpPr/>
          <p:nvPr/>
        </p:nvSpPr>
        <p:spPr>
          <a:xfrm>
            <a:off x="707028" y="1486853"/>
            <a:ext cx="7723908" cy="1193493"/>
          </a:xfrm>
          <a:prstGeom prst="rect">
            <a:avLst/>
          </a:prstGeom>
          <a:solidFill>
            <a:srgbClr val="CDE3E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1200"/>
              </a:spcAft>
            </a:pPr>
            <a:r>
              <a:rPr lang="en-GB" sz="1800" b="0" i="0" u="none" strike="noStrike"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There are a number of neurological conditions that come under the umbrella term of ‘neurodiverse’ - you may have heard of the following conditions:</a:t>
            </a:r>
            <a:endParaRPr lang="en-GB" dirty="0"/>
          </a:p>
        </p:txBody>
      </p:sp>
      <p:sp>
        <p:nvSpPr>
          <p:cNvPr id="12" name="Rectangle 11">
            <a:extLst>
              <a:ext uri="{FF2B5EF4-FFF2-40B4-BE49-F238E27FC236}">
                <a16:creationId xmlns:a16="http://schemas.microsoft.com/office/drawing/2014/main" id="{14E5F3EF-F4B5-4B0A-B95D-40F2B70B0723}"/>
              </a:ext>
            </a:extLst>
          </p:cNvPr>
          <p:cNvSpPr/>
          <p:nvPr/>
        </p:nvSpPr>
        <p:spPr>
          <a:xfrm>
            <a:off x="707027" y="4803340"/>
            <a:ext cx="7723907" cy="600215"/>
          </a:xfrm>
          <a:prstGeom prst="rect">
            <a:avLst/>
          </a:prstGeom>
          <a:solidFill>
            <a:srgbClr val="AE90B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latin typeface="Open Sans" panose="020B0606030504020204" pitchFamily="34" charset="0"/>
                <a:ea typeface="Open Sans" panose="020B0606030504020204" pitchFamily="34" charset="0"/>
                <a:cs typeface="Open Sans" panose="020B0606030504020204" pitchFamily="34" charset="0"/>
              </a:rPr>
              <a:t>dyspraxia</a:t>
            </a:r>
          </a:p>
        </p:txBody>
      </p:sp>
      <p:sp>
        <p:nvSpPr>
          <p:cNvPr id="13" name="Rectangle 12">
            <a:extLst>
              <a:ext uri="{FF2B5EF4-FFF2-40B4-BE49-F238E27FC236}">
                <a16:creationId xmlns:a16="http://schemas.microsoft.com/office/drawing/2014/main" id="{3B52F7F9-349B-49AD-88B4-573469AC47A3}"/>
              </a:ext>
            </a:extLst>
          </p:cNvPr>
          <p:cNvSpPr/>
          <p:nvPr/>
        </p:nvSpPr>
        <p:spPr>
          <a:xfrm>
            <a:off x="707028" y="3189712"/>
            <a:ext cx="7723908" cy="600215"/>
          </a:xfrm>
          <a:prstGeom prst="rect">
            <a:avLst/>
          </a:prstGeom>
          <a:solidFill>
            <a:srgbClr val="3F97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latin typeface="Open Sans" panose="020B0606030504020204" pitchFamily="34" charset="0"/>
                <a:ea typeface="Open Sans" panose="020B0606030504020204" pitchFamily="34" charset="0"/>
                <a:cs typeface="Open Sans" panose="020B0606030504020204" pitchFamily="34" charset="0"/>
              </a:rPr>
              <a:t>Autism</a:t>
            </a:r>
          </a:p>
        </p:txBody>
      </p:sp>
      <p:sp>
        <p:nvSpPr>
          <p:cNvPr id="14" name="Rectangle 13">
            <a:extLst>
              <a:ext uri="{FF2B5EF4-FFF2-40B4-BE49-F238E27FC236}">
                <a16:creationId xmlns:a16="http://schemas.microsoft.com/office/drawing/2014/main" id="{7C3779AE-55C6-466D-88D7-BC04A628969A}"/>
              </a:ext>
            </a:extLst>
          </p:cNvPr>
          <p:cNvSpPr/>
          <p:nvPr/>
        </p:nvSpPr>
        <p:spPr>
          <a:xfrm>
            <a:off x="707028" y="5610154"/>
            <a:ext cx="7723906" cy="600215"/>
          </a:xfrm>
          <a:prstGeom prst="rect">
            <a:avLst/>
          </a:prstGeom>
          <a:solidFill>
            <a:srgbClr val="A14D4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latin typeface="Open Sans" panose="020B0606030504020204" pitchFamily="34" charset="0"/>
                <a:ea typeface="Open Sans" panose="020B0606030504020204" pitchFamily="34" charset="0"/>
                <a:cs typeface="Open Sans" panose="020B0606030504020204" pitchFamily="34" charset="0"/>
              </a:rPr>
              <a:t>ADHD</a:t>
            </a:r>
          </a:p>
        </p:txBody>
      </p:sp>
      <p:sp>
        <p:nvSpPr>
          <p:cNvPr id="15" name="Rectangle 14">
            <a:extLst>
              <a:ext uri="{FF2B5EF4-FFF2-40B4-BE49-F238E27FC236}">
                <a16:creationId xmlns:a16="http://schemas.microsoft.com/office/drawing/2014/main" id="{D5CE870C-1ECE-4E88-A1B3-346440F580D8}"/>
              </a:ext>
            </a:extLst>
          </p:cNvPr>
          <p:cNvSpPr/>
          <p:nvPr/>
        </p:nvSpPr>
        <p:spPr>
          <a:xfrm>
            <a:off x="707027" y="3996526"/>
            <a:ext cx="7723908" cy="600215"/>
          </a:xfrm>
          <a:prstGeom prst="rect">
            <a:avLst/>
          </a:prstGeom>
          <a:solidFill>
            <a:srgbClr val="36435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latin typeface="Open Sans" panose="020B0606030504020204" pitchFamily="34" charset="0"/>
                <a:ea typeface="Open Sans" panose="020B0606030504020204" pitchFamily="34" charset="0"/>
                <a:cs typeface="Open Sans" panose="020B0606030504020204" pitchFamily="34" charset="0"/>
              </a:rPr>
              <a:t>dyslexia</a:t>
            </a:r>
          </a:p>
        </p:txBody>
      </p:sp>
      <p:pic>
        <p:nvPicPr>
          <p:cNvPr id="7" name="Picture 6">
            <a:extLst>
              <a:ext uri="{FF2B5EF4-FFF2-40B4-BE49-F238E27FC236}">
                <a16:creationId xmlns:a16="http://schemas.microsoft.com/office/drawing/2014/main" id="{9E128293-F3C3-408A-9430-94A675B209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9172" y="2348917"/>
            <a:ext cx="4868091" cy="4510305"/>
          </a:xfrm>
          <a:prstGeom prst="rect">
            <a:avLst/>
          </a:prstGeom>
        </p:spPr>
      </p:pic>
      <p:sp>
        <p:nvSpPr>
          <p:cNvPr id="11" name="Title 1">
            <a:extLst>
              <a:ext uri="{FF2B5EF4-FFF2-40B4-BE49-F238E27FC236}">
                <a16:creationId xmlns:a16="http://schemas.microsoft.com/office/drawing/2014/main" id="{69FAFAC2-0260-4C68-9775-78416CF326EB}"/>
              </a:ext>
            </a:extLst>
          </p:cNvPr>
          <p:cNvSpPr>
            <a:spLocks noGrp="1"/>
          </p:cNvSpPr>
          <p:nvPr>
            <p:ph type="title"/>
          </p:nvPr>
        </p:nvSpPr>
        <p:spPr>
          <a:xfrm>
            <a:off x="457198" y="478895"/>
            <a:ext cx="8220075" cy="994306"/>
          </a:xfrm>
        </p:spPr>
        <p:txBody>
          <a:bodyPr/>
          <a:lstStyle/>
          <a:p>
            <a:r>
              <a:rPr lang="en-GB" dirty="0"/>
              <a:t>What Is Neurodiversity?</a:t>
            </a:r>
          </a:p>
        </p:txBody>
      </p:sp>
    </p:spTree>
    <p:extLst>
      <p:ext uri="{BB962C8B-B14F-4D97-AF65-F5344CB8AC3E}">
        <p14:creationId xmlns:p14="http://schemas.microsoft.com/office/powerpoint/2010/main" val="109781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67256B7-2890-4822-8825-F2D92F7967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34428" y="1473201"/>
            <a:ext cx="4865614" cy="2978024"/>
          </a:xfrm>
          <a:prstGeom prst="rect">
            <a:avLst/>
          </a:prstGeom>
        </p:spPr>
      </p:pic>
      <p:sp>
        <p:nvSpPr>
          <p:cNvPr id="2" name="Title 1">
            <a:extLst>
              <a:ext uri="{FF2B5EF4-FFF2-40B4-BE49-F238E27FC236}">
                <a16:creationId xmlns:a16="http://schemas.microsoft.com/office/drawing/2014/main" id="{15B51B7A-D178-4087-A234-264B97EB75B6}"/>
              </a:ext>
            </a:extLst>
          </p:cNvPr>
          <p:cNvSpPr>
            <a:spLocks noGrp="1"/>
          </p:cNvSpPr>
          <p:nvPr>
            <p:ph type="title"/>
          </p:nvPr>
        </p:nvSpPr>
        <p:spPr/>
        <p:txBody>
          <a:bodyPr/>
          <a:lstStyle/>
          <a:p>
            <a:r>
              <a:rPr lang="en-GB" dirty="0"/>
              <a:t>Autism – What Is It?</a:t>
            </a:r>
          </a:p>
        </p:txBody>
      </p:sp>
      <p:sp>
        <p:nvSpPr>
          <p:cNvPr id="5" name="Rectangle 4">
            <a:extLst>
              <a:ext uri="{FF2B5EF4-FFF2-40B4-BE49-F238E27FC236}">
                <a16:creationId xmlns:a16="http://schemas.microsoft.com/office/drawing/2014/main" id="{EC246007-78E0-4D91-BF7C-131D96B63EED}"/>
              </a:ext>
            </a:extLst>
          </p:cNvPr>
          <p:cNvSpPr/>
          <p:nvPr/>
        </p:nvSpPr>
        <p:spPr>
          <a:xfrm>
            <a:off x="707028" y="4051883"/>
            <a:ext cx="7723908" cy="2097248"/>
          </a:xfrm>
          <a:prstGeom prst="rect">
            <a:avLst/>
          </a:prstGeom>
          <a:solidFill>
            <a:srgbClr val="3F97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Aft>
                <a:spcPts val="1200"/>
              </a:spcAft>
              <a:buFont typeface="Arial" panose="020B0604020202020204" pitchFamily="34" charset="0"/>
              <a:buChar char="•"/>
            </a:pPr>
            <a:r>
              <a:rPr lang="en-GB" dirty="0">
                <a:solidFill>
                  <a:schemeClr val="bg1"/>
                </a:solidFill>
                <a:latin typeface="Open Sans" panose="020B0606030504020204" pitchFamily="34" charset="0"/>
                <a:ea typeface="Open Sans" panose="020B0606030504020204" pitchFamily="34" charset="0"/>
                <a:cs typeface="Open Sans" panose="020B0606030504020204" pitchFamily="34" charset="0"/>
              </a:rPr>
              <a:t>Autism is a spectrum condition which means that every Autistic person is different.</a:t>
            </a:r>
          </a:p>
          <a:p>
            <a:pPr marL="285750" indent="-285750">
              <a:spcAft>
                <a:spcPts val="1200"/>
              </a:spcAft>
              <a:buFont typeface="Arial" panose="020B0604020202020204" pitchFamily="34" charset="0"/>
              <a:buChar char="•"/>
            </a:pPr>
            <a:r>
              <a:rPr lang="en-GB" dirty="0">
                <a:solidFill>
                  <a:schemeClr val="bg1"/>
                </a:solidFill>
                <a:latin typeface="Open Sans" panose="020B0606030504020204" pitchFamily="34" charset="0"/>
                <a:ea typeface="Open Sans" panose="020B0606030504020204" pitchFamily="34" charset="0"/>
                <a:cs typeface="Open Sans" panose="020B0606030504020204" pitchFamily="34" charset="0"/>
              </a:rPr>
              <a:t>Some Autistic children and adults may also have additional learning needs, although this is not always the case. The amount of support an Autistic person needs is unique to each individual.</a:t>
            </a:r>
            <a:endParaRPr lang="en-GB" sz="18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115083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51B7A-D178-4087-A234-264B97EB75B6}"/>
              </a:ext>
            </a:extLst>
          </p:cNvPr>
          <p:cNvSpPr>
            <a:spLocks noGrp="1"/>
          </p:cNvSpPr>
          <p:nvPr>
            <p:ph type="title"/>
          </p:nvPr>
        </p:nvSpPr>
        <p:spPr/>
        <p:txBody>
          <a:bodyPr/>
          <a:lstStyle/>
          <a:p>
            <a:r>
              <a:rPr lang="en-GB" dirty="0"/>
              <a:t>Dyslexia – What Is It? </a:t>
            </a:r>
          </a:p>
        </p:txBody>
      </p:sp>
      <p:sp>
        <p:nvSpPr>
          <p:cNvPr id="5" name="Rectangle 4">
            <a:extLst>
              <a:ext uri="{FF2B5EF4-FFF2-40B4-BE49-F238E27FC236}">
                <a16:creationId xmlns:a16="http://schemas.microsoft.com/office/drawing/2014/main" id="{EC246007-78E0-4D91-BF7C-131D96B63EED}"/>
              </a:ext>
            </a:extLst>
          </p:cNvPr>
          <p:cNvSpPr/>
          <p:nvPr/>
        </p:nvSpPr>
        <p:spPr>
          <a:xfrm>
            <a:off x="647272" y="1335640"/>
            <a:ext cx="7818633" cy="4869951"/>
          </a:xfrm>
          <a:prstGeom prst="rect">
            <a:avLst/>
          </a:prstGeom>
          <a:solidFill>
            <a:srgbClr val="36435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rtl="0">
              <a:spcBef>
                <a:spcPts val="0"/>
              </a:spcBef>
              <a:spcAft>
                <a:spcPts val="1200"/>
              </a:spcAft>
              <a:buFont typeface="Arial" panose="020B0604020202020204" pitchFamily="34" charset="0"/>
              <a:buChar char="•"/>
            </a:pPr>
            <a: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Dyslexia is a specific learning difficulty where a person has difficulties with processing information. </a:t>
            </a:r>
          </a:p>
          <a:p>
            <a:pPr marL="285750" indent="-285750" rtl="0">
              <a:spcBef>
                <a:spcPts val="0"/>
              </a:spcBef>
              <a:spcAft>
                <a:spcPts val="1200"/>
              </a:spcAft>
              <a:buFont typeface="Arial" panose="020B0604020202020204" pitchFamily="34" charset="0"/>
              <a:buChar char="•"/>
            </a:pPr>
            <a: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Dyslexia can affect a person’s literacy skills in reading, writing and spelling. It may take them longer to learn to read, name letters, spell words and begin to write.</a:t>
            </a:r>
          </a:p>
          <a:p>
            <a:pPr marL="285750" indent="-285750" rtl="0">
              <a:spcBef>
                <a:spcPts val="0"/>
              </a:spcBef>
              <a:spcAft>
                <a:spcPts val="1200"/>
              </a:spcAft>
              <a:buFont typeface="Arial" panose="020B0604020202020204" pitchFamily="34" charset="0"/>
              <a:buChar char="•"/>
            </a:pPr>
            <a: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People with dyslexia experience difficulty with their memory skills – they may find it difficult to remember information, sequence ideas and retrieve information that they have learnt.</a:t>
            </a:r>
          </a:p>
          <a:p>
            <a:pPr marL="285750" indent="-285750" rtl="0">
              <a:spcBef>
                <a:spcPts val="0"/>
              </a:spcBef>
              <a:spcAft>
                <a:spcPts val="1200"/>
              </a:spcAft>
              <a:buFont typeface="Arial" panose="020B0604020202020204" pitchFamily="34" charset="0"/>
              <a:buChar char="•"/>
            </a:pPr>
            <a: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They can also find it hard to organise their work space and gather equipment for activities. </a:t>
            </a:r>
          </a:p>
          <a:p>
            <a:pPr marL="285750" indent="-285750" rtl="0">
              <a:spcBef>
                <a:spcPts val="0"/>
              </a:spcBef>
              <a:spcAft>
                <a:spcPts val="1200"/>
              </a:spcAft>
              <a:buFont typeface="Arial" panose="020B0604020202020204" pitchFamily="34" charset="0"/>
              <a:buChar char="•"/>
            </a:pPr>
            <a: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Some people with dyslexia may have difficulty </a:t>
            </a:r>
            <a:b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br>
            <a: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following instructions or listening in the </a:t>
            </a:r>
            <a:b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br>
            <a: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classroom. They may need extra time to </a:t>
            </a:r>
            <a:b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br>
            <a: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complete activities and they may need extra </a:t>
            </a:r>
            <a:b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br>
            <a:r>
              <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thinking time. </a:t>
            </a:r>
          </a:p>
        </p:txBody>
      </p:sp>
      <p:pic>
        <p:nvPicPr>
          <p:cNvPr id="7" name="Picture 6">
            <a:extLst>
              <a:ext uri="{FF2B5EF4-FFF2-40B4-BE49-F238E27FC236}">
                <a16:creationId xmlns:a16="http://schemas.microsoft.com/office/drawing/2014/main" id="{BD2598D4-786C-4379-B70A-18C05CF0F8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78857" y="4499716"/>
            <a:ext cx="2987048" cy="2358284"/>
          </a:xfrm>
          <a:prstGeom prst="rect">
            <a:avLst/>
          </a:prstGeom>
        </p:spPr>
      </p:pic>
    </p:spTree>
    <p:extLst>
      <p:ext uri="{BB962C8B-B14F-4D97-AF65-F5344CB8AC3E}">
        <p14:creationId xmlns:p14="http://schemas.microsoft.com/office/powerpoint/2010/main" val="1795938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51B7A-D178-4087-A234-264B97EB75B6}"/>
              </a:ext>
            </a:extLst>
          </p:cNvPr>
          <p:cNvSpPr>
            <a:spLocks noGrp="1"/>
          </p:cNvSpPr>
          <p:nvPr>
            <p:ph type="title"/>
          </p:nvPr>
        </p:nvSpPr>
        <p:spPr/>
        <p:txBody>
          <a:bodyPr/>
          <a:lstStyle/>
          <a:p>
            <a:r>
              <a:rPr lang="en-GB" dirty="0"/>
              <a:t>Dyspraxia – What Is It? </a:t>
            </a:r>
          </a:p>
        </p:txBody>
      </p:sp>
      <p:sp>
        <p:nvSpPr>
          <p:cNvPr id="5" name="Rectangle 4">
            <a:extLst>
              <a:ext uri="{FF2B5EF4-FFF2-40B4-BE49-F238E27FC236}">
                <a16:creationId xmlns:a16="http://schemas.microsoft.com/office/drawing/2014/main" id="{EC246007-78E0-4D91-BF7C-131D96B63EED}"/>
              </a:ext>
            </a:extLst>
          </p:cNvPr>
          <p:cNvSpPr/>
          <p:nvPr/>
        </p:nvSpPr>
        <p:spPr>
          <a:xfrm>
            <a:off x="1905706" y="1335641"/>
            <a:ext cx="6568340" cy="4860562"/>
          </a:xfrm>
          <a:prstGeom prst="rect">
            <a:avLst/>
          </a:prstGeom>
          <a:solidFill>
            <a:srgbClr val="9F483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Aft>
                <a:spcPts val="1200"/>
              </a:spcAft>
              <a:buFont typeface="Arial" panose="020B0604020202020204" pitchFamily="34" charset="0"/>
              <a:buChar char="•"/>
            </a:pPr>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Dyspraxia is also known as Developmental Coordination Disorder (DCD).</a:t>
            </a:r>
          </a:p>
          <a:p>
            <a:pPr marL="285750" indent="-285750">
              <a:spcAft>
                <a:spcPts val="1200"/>
              </a:spcAft>
              <a:buFont typeface="Arial" panose="020B0604020202020204" pitchFamily="34" charset="0"/>
              <a:buChar char="•"/>
            </a:pPr>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People with dyspraxia may find it hard to remember things or understand what they are being asked to do.</a:t>
            </a:r>
          </a:p>
          <a:p>
            <a:pPr marL="285750" indent="-285750">
              <a:spcAft>
                <a:spcPts val="1200"/>
              </a:spcAft>
              <a:buFont typeface="Arial" panose="020B0604020202020204" pitchFamily="34" charset="0"/>
              <a:buChar char="•"/>
            </a:pPr>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They may have difficulties moving around and can often be mistaken for being clumsy.</a:t>
            </a:r>
          </a:p>
          <a:p>
            <a:pPr marL="285750" indent="-285750">
              <a:spcAft>
                <a:spcPts val="1200"/>
              </a:spcAft>
              <a:buFont typeface="Arial" panose="020B0604020202020204" pitchFamily="34" charset="0"/>
              <a:buChar char="•"/>
            </a:pPr>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People with dyspraxia may have trouble planning and organising themselves or have difficulty following a list of instructions.</a:t>
            </a:r>
          </a:p>
          <a:p>
            <a:pPr marL="285750" indent="-285750">
              <a:spcAft>
                <a:spcPts val="1200"/>
              </a:spcAft>
              <a:buFont typeface="Arial" panose="020B0604020202020204" pitchFamily="34" charset="0"/>
              <a:buChar char="•"/>
            </a:pPr>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They may also have difficulty with their speech; sometimes they can get the order of the sounds in words mixed up. They may also have difficulty with longer complex words and use shorter or more simple words to express themselves.</a:t>
            </a:r>
          </a:p>
          <a:p>
            <a:pPr marL="285750" indent="-285750">
              <a:spcAft>
                <a:spcPts val="1200"/>
              </a:spcAft>
              <a:buFont typeface="Arial" panose="020B0604020202020204" pitchFamily="34" charset="0"/>
              <a:buChar char="•"/>
            </a:pPr>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However, they may also be very creative and good at drama or musical activities.</a:t>
            </a:r>
          </a:p>
        </p:txBody>
      </p:sp>
      <p:sp>
        <p:nvSpPr>
          <p:cNvPr id="6" name="Rectangle 5">
            <a:extLst>
              <a:ext uri="{FF2B5EF4-FFF2-40B4-BE49-F238E27FC236}">
                <a16:creationId xmlns:a16="http://schemas.microsoft.com/office/drawing/2014/main" id="{AA788A8F-91E1-41CB-810F-E8D2CCC8F846}"/>
              </a:ext>
            </a:extLst>
          </p:cNvPr>
          <p:cNvSpPr/>
          <p:nvPr/>
        </p:nvSpPr>
        <p:spPr>
          <a:xfrm>
            <a:off x="651848" y="1335640"/>
            <a:ext cx="1176953" cy="1573536"/>
          </a:xfrm>
          <a:prstGeom prst="rect">
            <a:avLst/>
          </a:prstGeom>
          <a:solidFill>
            <a:srgbClr val="B1C0C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en-GB" sz="28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 name="Rectangle 8">
            <a:extLst>
              <a:ext uri="{FF2B5EF4-FFF2-40B4-BE49-F238E27FC236}">
                <a16:creationId xmlns:a16="http://schemas.microsoft.com/office/drawing/2014/main" id="{1ECEEB74-EAFA-411A-A8D3-CFB5ABCFB5A1}"/>
              </a:ext>
            </a:extLst>
          </p:cNvPr>
          <p:cNvSpPr/>
          <p:nvPr/>
        </p:nvSpPr>
        <p:spPr>
          <a:xfrm>
            <a:off x="651847" y="2979153"/>
            <a:ext cx="1176953" cy="1573536"/>
          </a:xfrm>
          <a:prstGeom prst="rect">
            <a:avLst/>
          </a:prstGeom>
          <a:solidFill>
            <a:srgbClr val="C7B2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en-GB" sz="28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0" name="Rectangle 9">
            <a:extLst>
              <a:ext uri="{FF2B5EF4-FFF2-40B4-BE49-F238E27FC236}">
                <a16:creationId xmlns:a16="http://schemas.microsoft.com/office/drawing/2014/main" id="{04764182-E847-43A3-85F9-92D8FFCB9413}"/>
              </a:ext>
            </a:extLst>
          </p:cNvPr>
          <p:cNvSpPr/>
          <p:nvPr/>
        </p:nvSpPr>
        <p:spPr>
          <a:xfrm>
            <a:off x="651846" y="4622666"/>
            <a:ext cx="1176953" cy="1573536"/>
          </a:xfrm>
          <a:prstGeom prst="rect">
            <a:avLst/>
          </a:prstGeom>
          <a:solidFill>
            <a:srgbClr val="54867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en-GB" sz="2800" b="1"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5D7E76A5-7704-47EF-B401-6CF981CB02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8723" y="1684094"/>
            <a:ext cx="1170076" cy="1220487"/>
          </a:xfrm>
          <a:prstGeom prst="rect">
            <a:avLst/>
          </a:prstGeom>
        </p:spPr>
      </p:pic>
      <p:pic>
        <p:nvPicPr>
          <p:cNvPr id="13" name="Picture 12">
            <a:extLst>
              <a:ext uri="{FF2B5EF4-FFF2-40B4-BE49-F238E27FC236}">
                <a16:creationId xmlns:a16="http://schemas.microsoft.com/office/drawing/2014/main" id="{6AFD192B-12DE-4746-A96A-51E4CC82B2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734" y="3197730"/>
            <a:ext cx="1019925" cy="1352147"/>
          </a:xfrm>
          <a:prstGeom prst="rect">
            <a:avLst/>
          </a:prstGeom>
        </p:spPr>
      </p:pic>
      <p:pic>
        <p:nvPicPr>
          <p:cNvPr id="15" name="Picture 14">
            <a:extLst>
              <a:ext uri="{FF2B5EF4-FFF2-40B4-BE49-F238E27FC236}">
                <a16:creationId xmlns:a16="http://schemas.microsoft.com/office/drawing/2014/main" id="{88E96095-2AC1-401D-9C20-8A3E5BFE81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734" y="4842141"/>
            <a:ext cx="1013792" cy="1350418"/>
          </a:xfrm>
          <a:prstGeom prst="rect">
            <a:avLst/>
          </a:prstGeom>
        </p:spPr>
      </p:pic>
    </p:spTree>
    <p:extLst>
      <p:ext uri="{BB962C8B-B14F-4D97-AF65-F5344CB8AC3E}">
        <p14:creationId xmlns:p14="http://schemas.microsoft.com/office/powerpoint/2010/main" val="1736901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51B7A-D178-4087-A234-264B97EB75B6}"/>
              </a:ext>
            </a:extLst>
          </p:cNvPr>
          <p:cNvSpPr>
            <a:spLocks noGrp="1"/>
          </p:cNvSpPr>
          <p:nvPr>
            <p:ph type="title"/>
          </p:nvPr>
        </p:nvSpPr>
        <p:spPr/>
        <p:txBody>
          <a:bodyPr/>
          <a:lstStyle/>
          <a:p>
            <a:r>
              <a:rPr lang="en-GB" dirty="0"/>
              <a:t>ADHD – What Is It? </a:t>
            </a:r>
          </a:p>
        </p:txBody>
      </p:sp>
      <p:sp>
        <p:nvSpPr>
          <p:cNvPr id="5" name="Rectangle 4">
            <a:extLst>
              <a:ext uri="{FF2B5EF4-FFF2-40B4-BE49-F238E27FC236}">
                <a16:creationId xmlns:a16="http://schemas.microsoft.com/office/drawing/2014/main" id="{EC246007-78E0-4D91-BF7C-131D96B63EED}"/>
              </a:ext>
            </a:extLst>
          </p:cNvPr>
          <p:cNvSpPr/>
          <p:nvPr/>
        </p:nvSpPr>
        <p:spPr>
          <a:xfrm>
            <a:off x="647272" y="1335640"/>
            <a:ext cx="4548571" cy="4869951"/>
          </a:xfrm>
          <a:prstGeom prst="rect">
            <a:avLst/>
          </a:prstGeom>
          <a:solidFill>
            <a:srgbClr val="86476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Aft>
                <a:spcPts val="1200"/>
              </a:spcAft>
              <a:buFont typeface="Arial" panose="020B0604020202020204" pitchFamily="34" charset="0"/>
              <a:buChar char="•"/>
            </a:pPr>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People with ADHD may find it harder to control their activity level and their reactions to what is going on around them. Sometimes, they can be impulsive. </a:t>
            </a:r>
          </a:p>
          <a:p>
            <a:pPr marL="285750" indent="-285750">
              <a:spcAft>
                <a:spcPts val="1200"/>
              </a:spcAft>
              <a:buFont typeface="Arial" panose="020B0604020202020204" pitchFamily="34" charset="0"/>
              <a:buChar char="•"/>
            </a:pPr>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Some children with ADHD may have difficulty following instructions or listening in the classroom. </a:t>
            </a:r>
          </a:p>
          <a:p>
            <a:pPr marL="285750" indent="-285750">
              <a:spcAft>
                <a:spcPts val="1200"/>
              </a:spcAft>
              <a:buFont typeface="Arial" panose="020B0604020202020204" pitchFamily="34" charset="0"/>
              <a:buChar char="•"/>
            </a:pPr>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Some children with ADHD may move excessively or fidget. They may find it difficult to self-regulate.</a:t>
            </a:r>
          </a:p>
        </p:txBody>
      </p:sp>
      <p:sp>
        <p:nvSpPr>
          <p:cNvPr id="8" name="Rectangle 7">
            <a:extLst>
              <a:ext uri="{FF2B5EF4-FFF2-40B4-BE49-F238E27FC236}">
                <a16:creationId xmlns:a16="http://schemas.microsoft.com/office/drawing/2014/main" id="{B6399FAF-5110-4926-878F-F6B536DF2932}"/>
              </a:ext>
            </a:extLst>
          </p:cNvPr>
          <p:cNvSpPr/>
          <p:nvPr/>
        </p:nvSpPr>
        <p:spPr>
          <a:xfrm>
            <a:off x="5286215" y="1335640"/>
            <a:ext cx="3210513" cy="4869951"/>
          </a:xfrm>
          <a:prstGeom prst="rect">
            <a:avLst/>
          </a:prstGeom>
          <a:solidFill>
            <a:srgbClr val="9F835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Aft>
                <a:spcPts val="1200"/>
              </a:spcAft>
              <a:buFont typeface="Arial" panose="020B0604020202020204" pitchFamily="34" charset="0"/>
              <a:buChar char="•"/>
            </a:pPr>
            <a:endPar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a:extLst>
              <a:ext uri="{FF2B5EF4-FFF2-40B4-BE49-F238E27FC236}">
                <a16:creationId xmlns:a16="http://schemas.microsoft.com/office/drawing/2014/main" id="{265026D7-4F9D-47ED-82C7-7BDBED9C69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85917" y="1179320"/>
            <a:ext cx="3220497" cy="5026271"/>
          </a:xfrm>
          <a:prstGeom prst="rect">
            <a:avLst/>
          </a:prstGeom>
        </p:spPr>
      </p:pic>
    </p:spTree>
    <p:extLst>
      <p:ext uri="{BB962C8B-B14F-4D97-AF65-F5344CB8AC3E}">
        <p14:creationId xmlns:p14="http://schemas.microsoft.com/office/powerpoint/2010/main" val="4085275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prstGeom prst="rect">
            <a:avLst/>
          </a:prstGeom>
        </p:spPr>
        <p:txBody>
          <a:bodyPr wrap="square">
            <a:spAutoFit/>
          </a:bodyPr>
          <a:lstStyle/>
          <a:p>
            <a:r>
              <a:rPr lang="en-GB" dirty="0"/>
              <a:t>https://www.youtube.com/watch?v=aai22wlrCtw</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93128" y="1737360"/>
            <a:ext cx="3541831" cy="4309452"/>
          </a:xfrm>
          <a:prstGeom prst="rect">
            <a:avLst/>
          </a:prstGeom>
        </p:spPr>
      </p:pic>
    </p:spTree>
    <p:extLst>
      <p:ext uri="{BB962C8B-B14F-4D97-AF65-F5344CB8AC3E}">
        <p14:creationId xmlns:p14="http://schemas.microsoft.com/office/powerpoint/2010/main" val="2634566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51B7A-D178-4087-A234-264B97EB75B6}"/>
              </a:ext>
            </a:extLst>
          </p:cNvPr>
          <p:cNvSpPr>
            <a:spLocks noGrp="1"/>
          </p:cNvSpPr>
          <p:nvPr>
            <p:ph type="title"/>
          </p:nvPr>
        </p:nvSpPr>
        <p:spPr>
          <a:xfrm>
            <a:off x="293204" y="478895"/>
            <a:ext cx="8557591" cy="994306"/>
          </a:xfrm>
        </p:spPr>
        <p:txBody>
          <a:bodyPr/>
          <a:lstStyle/>
          <a:p>
            <a:r>
              <a:rPr lang="en-GB" sz="3600" dirty="0"/>
              <a:t>Important Things to Remember</a:t>
            </a:r>
          </a:p>
        </p:txBody>
      </p:sp>
      <p:sp>
        <p:nvSpPr>
          <p:cNvPr id="13" name="Rectangle 12">
            <a:extLst>
              <a:ext uri="{FF2B5EF4-FFF2-40B4-BE49-F238E27FC236}">
                <a16:creationId xmlns:a16="http://schemas.microsoft.com/office/drawing/2014/main" id="{8CA98B23-198C-46FB-B12C-BF2A5AC56731}"/>
              </a:ext>
            </a:extLst>
          </p:cNvPr>
          <p:cNvSpPr/>
          <p:nvPr/>
        </p:nvSpPr>
        <p:spPr>
          <a:xfrm>
            <a:off x="2227810" y="1881431"/>
            <a:ext cx="5243766" cy="385593"/>
          </a:xfrm>
          <a:prstGeom prst="rect">
            <a:avLst/>
          </a:prstGeom>
          <a:solidFill>
            <a:srgbClr val="355E6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Everyone is unique and this should be accepted.</a:t>
            </a:r>
            <a:endPar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p:txBody>
      </p:sp>
      <p:sp>
        <p:nvSpPr>
          <p:cNvPr id="15" name="Rectangle 14">
            <a:extLst>
              <a:ext uri="{FF2B5EF4-FFF2-40B4-BE49-F238E27FC236}">
                <a16:creationId xmlns:a16="http://schemas.microsoft.com/office/drawing/2014/main" id="{8DD704D5-4CFC-4929-93EF-0E73582473DA}"/>
              </a:ext>
            </a:extLst>
          </p:cNvPr>
          <p:cNvSpPr/>
          <p:nvPr/>
        </p:nvSpPr>
        <p:spPr>
          <a:xfrm>
            <a:off x="2460416" y="2984953"/>
            <a:ext cx="4778554" cy="385593"/>
          </a:xfrm>
          <a:prstGeom prst="rect">
            <a:avLst/>
          </a:prstGeom>
          <a:solidFill>
            <a:srgbClr val="3F97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n-GB" sz="1700" dirty="0">
                <a:solidFill>
                  <a:schemeClr val="bg1"/>
                </a:solidFill>
                <a:latin typeface="Open Sans" panose="020B0606030504020204" pitchFamily="34" charset="0"/>
                <a:ea typeface="Open Sans" panose="020B0606030504020204" pitchFamily="34" charset="0"/>
                <a:cs typeface="Open Sans" panose="020B0606030504020204" pitchFamily="34" charset="0"/>
              </a:rPr>
              <a:t>We must appreciate each other's diversities.</a:t>
            </a:r>
            <a:endParaRPr lang="en-GB" sz="1700" b="0" i="0" u="none" strike="noStrike"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63855" y="3847407"/>
            <a:ext cx="1971675" cy="1524000"/>
          </a:xfrm>
          <a:prstGeom prst="rect">
            <a:avLst/>
          </a:prstGeom>
        </p:spPr>
      </p:pic>
    </p:spTree>
    <p:extLst>
      <p:ext uri="{BB962C8B-B14F-4D97-AF65-F5344CB8AC3E}">
        <p14:creationId xmlns:p14="http://schemas.microsoft.com/office/powerpoint/2010/main" val="3578491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2255</TotalTime>
  <Words>497</Words>
  <Application>Microsoft Office PowerPoint</Application>
  <PresentationFormat>On-screen Show (4:3)</PresentationFormat>
  <Paragraphs>37</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Open Sans</vt:lpstr>
      <vt:lpstr>Courier New</vt:lpstr>
      <vt:lpstr>Arial</vt:lpstr>
      <vt:lpstr>Twinkl</vt:lpstr>
      <vt:lpstr>Calibri</vt:lpstr>
      <vt:lpstr>Office Theme</vt:lpstr>
      <vt:lpstr>PowerPoint Presentation</vt:lpstr>
      <vt:lpstr>What Is Neurodiversity?</vt:lpstr>
      <vt:lpstr>What Is Neurodiversity?</vt:lpstr>
      <vt:lpstr>Autism – What Is It?</vt:lpstr>
      <vt:lpstr>Dyslexia – What Is It? </vt:lpstr>
      <vt:lpstr>Dyspraxia – What Is It? </vt:lpstr>
      <vt:lpstr>ADHD – What Is It? </vt:lpstr>
      <vt:lpstr>https://www.youtube.com/watch?v=aai22wlrCtw</vt:lpstr>
      <vt:lpstr>Important Things to Remember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S Poole</cp:lastModifiedBy>
  <cp:revision>40</cp:revision>
  <dcterms:created xsi:type="dcterms:W3CDTF">2019-06-05T08:15:39Z</dcterms:created>
  <dcterms:modified xsi:type="dcterms:W3CDTF">2023-03-10T11:43:38Z</dcterms:modified>
</cp:coreProperties>
</file>